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302" r:id="rId4"/>
    <p:sldId id="284" r:id="rId5"/>
    <p:sldId id="295" r:id="rId6"/>
    <p:sldId id="290" r:id="rId7"/>
    <p:sldId id="291" r:id="rId8"/>
    <p:sldId id="286" r:id="rId9"/>
    <p:sldId id="287" r:id="rId10"/>
    <p:sldId id="288" r:id="rId11"/>
    <p:sldId id="258" r:id="rId12"/>
    <p:sldId id="280" r:id="rId13"/>
    <p:sldId id="298" r:id="rId14"/>
    <p:sldId id="281" r:id="rId15"/>
    <p:sldId id="300" r:id="rId16"/>
    <p:sldId id="282" r:id="rId17"/>
    <p:sldId id="330" r:id="rId18"/>
    <p:sldId id="297" r:id="rId19"/>
    <p:sldId id="259" r:id="rId20"/>
    <p:sldId id="306" r:id="rId21"/>
    <p:sldId id="307" r:id="rId22"/>
    <p:sldId id="260" r:id="rId23"/>
    <p:sldId id="271" r:id="rId24"/>
    <p:sldId id="274" r:id="rId25"/>
    <p:sldId id="277" r:id="rId26"/>
    <p:sldId id="275" r:id="rId27"/>
    <p:sldId id="327" r:id="rId28"/>
    <p:sldId id="308" r:id="rId29"/>
    <p:sldId id="303" r:id="rId30"/>
    <p:sldId id="293" r:id="rId31"/>
    <p:sldId id="294" r:id="rId32"/>
    <p:sldId id="325" r:id="rId33"/>
    <p:sldId id="326" r:id="rId34"/>
    <p:sldId id="265" r:id="rId35"/>
    <p:sldId id="313" r:id="rId36"/>
    <p:sldId id="296" r:id="rId37"/>
    <p:sldId id="309" r:id="rId38"/>
    <p:sldId id="310" r:id="rId39"/>
    <p:sldId id="266" r:id="rId40"/>
    <p:sldId id="323" r:id="rId41"/>
    <p:sldId id="314" r:id="rId42"/>
    <p:sldId id="315" r:id="rId43"/>
    <p:sldId id="318" r:id="rId44"/>
    <p:sldId id="319" r:id="rId45"/>
    <p:sldId id="320" r:id="rId46"/>
    <p:sldId id="311" r:id="rId47"/>
    <p:sldId id="305" r:id="rId48"/>
    <p:sldId id="267" r:id="rId49"/>
    <p:sldId id="329" r:id="rId50"/>
    <p:sldId id="312" r:id="rId51"/>
    <p:sldId id="331" r:id="rId52"/>
    <p:sldId id="32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67"/>
    <p:restoredTop sz="93148"/>
  </p:normalViewPr>
  <p:slideViewPr>
    <p:cSldViewPr snapToGrid="0" snapToObjects="1">
      <p:cViewPr>
        <p:scale>
          <a:sx n="90" d="100"/>
          <a:sy n="90" d="100"/>
        </p:scale>
        <p:origin x="608" y="40"/>
      </p:cViewPr>
      <p:guideLst/>
    </p:cSldViewPr>
  </p:slideViewPr>
  <p:notesTextViewPr>
    <p:cViewPr>
      <p:scale>
        <a:sx n="90" d="100"/>
        <a:sy n="9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ECA15-9431-4841-B018-D43B1B536EAB}" type="datetimeFigureOut">
              <a:rPr lang="en-US" smtClean="0"/>
              <a:t>3/5/18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E5B43-A81E-9C47-B072-657196AC3C9F}" type="slidenum">
              <a:rPr lang="en-US" smtClean="0"/>
              <a:t>‹#›</a:t>
            </a:fld>
            <a:endParaRPr lang="en-US" dirty="0"/>
          </a:p>
        </p:txBody>
      </p:sp>
    </p:spTree>
    <p:extLst>
      <p:ext uri="{BB962C8B-B14F-4D97-AF65-F5344CB8AC3E}">
        <p14:creationId xmlns:p14="http://schemas.microsoft.com/office/powerpoint/2010/main" val="201655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324B5-F4A5-8A4A-BB6A-B729A53AA5FE}" type="slidenum">
              <a:rPr lang="en-US"/>
              <a:pPr/>
              <a:t>5</a:t>
            </a:fld>
            <a:endParaRPr lang="en-US" dirty="0"/>
          </a:p>
        </p:txBody>
      </p:sp>
      <p:sp>
        <p:nvSpPr>
          <p:cNvPr id="2252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52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5480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83A991-33B5-A843-A6D1-9E95F98FCB9E}" type="slidenum">
              <a:rPr lang="en-US"/>
              <a:pPr/>
              <a:t>31</a:t>
            </a:fld>
            <a:endParaRPr lang="en-US" dirty="0"/>
          </a:p>
        </p:txBody>
      </p:sp>
      <p:sp>
        <p:nvSpPr>
          <p:cNvPr id="223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32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2604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Changes in domain partnership alter size and </a:t>
            </a:r>
            <a:r>
              <a:rPr lang="en-US" sz="1400" dirty="0" err="1" smtClean="0"/>
              <a:t>physiocochemical</a:t>
            </a:r>
            <a:r>
              <a:rPr lang="en-US" sz="1400" dirty="0" smtClean="0"/>
              <a:t> properties of</a:t>
            </a:r>
            <a:r>
              <a:rPr lang="en-US" sz="1400" baseline="0" dirty="0" smtClean="0"/>
              <a:t> the active site. </a:t>
            </a:r>
            <a:endParaRPr lang="en-US" sz="1400" dirty="0"/>
          </a:p>
        </p:txBody>
      </p:sp>
      <p:sp>
        <p:nvSpPr>
          <p:cNvPr id="4" name="Slide Number Placeholder 3"/>
          <p:cNvSpPr>
            <a:spLocks noGrp="1"/>
          </p:cNvSpPr>
          <p:nvPr>
            <p:ph type="sldNum" sz="quarter" idx="10"/>
          </p:nvPr>
        </p:nvSpPr>
        <p:spPr/>
        <p:txBody>
          <a:bodyPr/>
          <a:lstStyle/>
          <a:p>
            <a:fld id="{092E5B43-A81E-9C47-B072-657196AC3C9F}" type="slidenum">
              <a:rPr lang="en-US" smtClean="0"/>
              <a:t>32</a:t>
            </a:fld>
            <a:endParaRPr lang="en-US" dirty="0"/>
          </a:p>
        </p:txBody>
      </p:sp>
    </p:spTree>
    <p:extLst>
      <p:ext uri="{BB962C8B-B14F-4D97-AF65-F5344CB8AC3E}">
        <p14:creationId xmlns:p14="http://schemas.microsoft.com/office/powerpoint/2010/main" val="1408108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most large diverse </a:t>
            </a:r>
            <a:r>
              <a:rPr lang="en-US" baseline="0" dirty="0" err="1" smtClean="0"/>
              <a:t>superfamilies</a:t>
            </a:r>
            <a:r>
              <a:rPr lang="en-US" baseline="0" dirty="0" smtClean="0"/>
              <a:t>, functional diversity results form a combination of different mechanisms.</a:t>
            </a:r>
            <a:endParaRPr lang="en-US" dirty="0"/>
          </a:p>
        </p:txBody>
      </p:sp>
      <p:sp>
        <p:nvSpPr>
          <p:cNvPr id="4" name="Slide Number Placeholder 3"/>
          <p:cNvSpPr>
            <a:spLocks noGrp="1"/>
          </p:cNvSpPr>
          <p:nvPr>
            <p:ph type="sldNum" sz="quarter" idx="10"/>
          </p:nvPr>
        </p:nvSpPr>
        <p:spPr/>
        <p:txBody>
          <a:bodyPr/>
          <a:lstStyle/>
          <a:p>
            <a:fld id="{092E5B43-A81E-9C47-B072-657196AC3C9F}" type="slidenum">
              <a:rPr lang="en-US" smtClean="0"/>
              <a:t>33</a:t>
            </a:fld>
            <a:endParaRPr lang="en-US" dirty="0"/>
          </a:p>
        </p:txBody>
      </p:sp>
    </p:spTree>
    <p:extLst>
      <p:ext uri="{BB962C8B-B14F-4D97-AF65-F5344CB8AC3E}">
        <p14:creationId xmlns:p14="http://schemas.microsoft.com/office/powerpoint/2010/main" val="1569843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Structures are currently being added at about 10K</a:t>
            </a:r>
            <a:r>
              <a:rPr lang="en-US" baseline="0" dirty="0" smtClean="0"/>
              <a:t> per year but there haven’t been new superfamilies in the last few years.</a:t>
            </a:r>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35</a:t>
            </a:fld>
            <a:endParaRPr lang="en-US" dirty="0"/>
          </a:p>
        </p:txBody>
      </p:sp>
    </p:spTree>
    <p:extLst>
      <p:ext uri="{BB962C8B-B14F-4D97-AF65-F5344CB8AC3E}">
        <p14:creationId xmlns:p14="http://schemas.microsoft.com/office/powerpoint/2010/main" val="99509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20B7E-9283-8648-9A36-7BEF9DDFD6A4}" type="slidenum">
              <a:rPr lang="en-US"/>
              <a:pPr/>
              <a:t>36</a:t>
            </a:fld>
            <a:endParaRPr lang="en-US" dirty="0"/>
          </a:p>
        </p:txBody>
      </p:sp>
      <p:sp>
        <p:nvSpPr>
          <p:cNvPr id="2283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8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2845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42</a:t>
            </a:fld>
            <a:endParaRPr lang="en-US" dirty="0"/>
          </a:p>
        </p:txBody>
      </p:sp>
    </p:spTree>
    <p:extLst>
      <p:ext uri="{BB962C8B-B14F-4D97-AF65-F5344CB8AC3E}">
        <p14:creationId xmlns:p14="http://schemas.microsoft.com/office/powerpoint/2010/main" val="67741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Incorrect templates: If identity is less than 25% it is difficult to know if the errors are due to incorrect</a:t>
            </a:r>
            <a:r>
              <a:rPr lang="en-US" baseline="0" dirty="0" smtClean="0"/>
              <a:t> templates or bad alignments.</a:t>
            </a:r>
          </a:p>
          <a:p>
            <a:r>
              <a:rPr lang="en-US" baseline="0" dirty="0" smtClean="0"/>
              <a:t>Misalignment: common source of error. Can be fixed by using multiple sequence alignment that is more informative or manual editing.</a:t>
            </a:r>
          </a:p>
          <a:p>
            <a:r>
              <a:rPr lang="en-US" baseline="0" dirty="0" smtClean="0"/>
              <a:t>Region without template: these are very difficult to predict if they are longer than 9 residues.</a:t>
            </a:r>
          </a:p>
          <a:p>
            <a:r>
              <a:rPr lang="en-US" baseline="0" dirty="0" smtClean="0"/>
              <a:t>Distortions/shifts in correctly aligned regions: even with correct alignments, it’s possible to have shifts in conformations that cannot be predicted.</a:t>
            </a:r>
          </a:p>
          <a:p>
            <a:r>
              <a:rPr lang="en-US" baseline="0" dirty="0" smtClean="0"/>
              <a:t>Sidechain packing: the core residues may be packed differently as the sequence identity drops. This can be serious problem for ligand binding or active sites.</a:t>
            </a:r>
          </a:p>
          <a:p>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44</a:t>
            </a:fld>
            <a:endParaRPr lang="en-US" dirty="0"/>
          </a:p>
        </p:txBody>
      </p:sp>
    </p:spTree>
    <p:extLst>
      <p:ext uri="{BB962C8B-B14F-4D97-AF65-F5344CB8AC3E}">
        <p14:creationId xmlns:p14="http://schemas.microsoft.com/office/powerpoint/2010/main" val="436848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41385E-FAB8-9E40-9668-11D9F44DE247}" type="slidenum">
              <a:rPr lang="en-US"/>
              <a:pPr/>
              <a:t>6</a:t>
            </a:fld>
            <a:endParaRPr lang="en-US" dirty="0"/>
          </a:p>
        </p:txBody>
      </p:sp>
      <p:sp>
        <p:nvSpPr>
          <p:cNvPr id="218114"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8115"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1641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8FC01-8D8E-5948-BCA8-F11D98018833}" type="slidenum">
              <a:rPr lang="en-US"/>
              <a:pPr/>
              <a:t>7</a:t>
            </a:fld>
            <a:endParaRPr lang="en-US" dirty="0"/>
          </a:p>
        </p:txBody>
      </p:sp>
      <p:sp>
        <p:nvSpPr>
          <p:cNvPr id="219138"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9139" name="Rectangle 1027"/>
          <p:cNvSpPr>
            <a:spLocks noGrp="1" noChangeArrowheads="1"/>
          </p:cNvSpPr>
          <p:nvPr>
            <p:ph type="body" idx="1"/>
          </p:nvPr>
        </p:nvSpPr>
        <p:spPr/>
        <p:txBody>
          <a:bodyPr/>
          <a:lstStyle/>
          <a:p>
            <a:r>
              <a:rPr lang="en-US" dirty="0" err="1" smtClean="0"/>
              <a:t>Dihydrofolate</a:t>
            </a:r>
            <a:r>
              <a:rPr lang="en-US" baseline="0" dirty="0" smtClean="0"/>
              <a:t> Reductase: </a:t>
            </a:r>
            <a:r>
              <a:rPr lang="en-US" dirty="0" smtClean="0"/>
              <a:t> DHFR (PDB ID: 1rx1), which is topologically more complex, comprising two domains, DLD (blue) and ABD (pink). DLD is a discontinuous domain comprising the N- and C-terminal parts of the chain, and ABD and DLD are connected by two linkers.</a:t>
            </a:r>
          </a:p>
          <a:p>
            <a:r>
              <a:rPr lang="en-US" dirty="0" smtClean="0"/>
              <a:t>HIV1 reverse transcriptase: 5 domains, fingers, palm, thumb</a:t>
            </a:r>
            <a:endParaRPr lang="en-US" dirty="0"/>
          </a:p>
        </p:txBody>
      </p:sp>
    </p:spTree>
    <p:extLst>
      <p:ext uri="{BB962C8B-B14F-4D97-AF65-F5344CB8AC3E}">
        <p14:creationId xmlns:p14="http://schemas.microsoft.com/office/powerpoint/2010/main" val="123353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926EB-BEFC-1B4A-BC76-D7FC682B9DFD}" type="slidenum">
              <a:rPr lang="en-US"/>
              <a:pPr/>
              <a:t>8</a:t>
            </a:fld>
            <a:endParaRPr lang="en-US" dirty="0"/>
          </a:p>
        </p:txBody>
      </p:sp>
      <p:sp>
        <p:nvSpPr>
          <p:cNvPr id="211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1971" name="Rectangle 3"/>
          <p:cNvSpPr>
            <a:spLocks noGrp="1" noChangeArrowheads="1"/>
          </p:cNvSpPr>
          <p:nvPr>
            <p:ph type="body" idx="1"/>
          </p:nvPr>
        </p:nvSpPr>
        <p:spPr/>
        <p:txBody>
          <a:bodyPr/>
          <a:lstStyle/>
          <a:p>
            <a:r>
              <a:rPr lang="en-US" dirty="0" smtClean="0"/>
              <a:t>“Systems at constant temperature</a:t>
            </a:r>
            <a:r>
              <a:rPr lang="en-US" baseline="0" dirty="0" smtClean="0"/>
              <a:t> and pressure find an equilibrium state that is a compromise between comfort (low enthalpy) and freedom (high entropy), to give a minimum Gibbs free energy, G. (G=H-TS)</a:t>
            </a:r>
            <a:endParaRPr lang="en-US" dirty="0"/>
          </a:p>
        </p:txBody>
      </p:sp>
    </p:spTree>
    <p:extLst>
      <p:ext uri="{BB962C8B-B14F-4D97-AF65-F5344CB8AC3E}">
        <p14:creationId xmlns:p14="http://schemas.microsoft.com/office/powerpoint/2010/main" val="169293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AE8D9-CB50-8147-AB80-231EEBC50131}" type="slidenum">
              <a:rPr lang="en-US"/>
              <a:pPr/>
              <a:t>9</a:t>
            </a:fld>
            <a:endParaRPr lang="en-US" dirty="0"/>
          </a:p>
        </p:txBody>
      </p:sp>
      <p:sp>
        <p:nvSpPr>
          <p:cNvPr id="212994"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2995"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222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D61F1-F7E6-3842-9EA6-7F29912BBEFE}" type="slidenum">
              <a:rPr lang="en-US"/>
              <a:pPr/>
              <a:t>10</a:t>
            </a:fld>
            <a:endParaRPr lang="en-US" dirty="0"/>
          </a:p>
        </p:txBody>
      </p:sp>
      <p:sp>
        <p:nvSpPr>
          <p:cNvPr id="215042"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5043" name="Rectangle 1027"/>
          <p:cNvSpPr>
            <a:spLocks noGrp="1" noChangeArrowheads="1"/>
          </p:cNvSpPr>
          <p:nvPr>
            <p:ph type="body" idx="1"/>
          </p:nvPr>
        </p:nvSpPr>
        <p:spPr/>
        <p:txBody>
          <a:bodyPr/>
          <a:lstStyle/>
          <a:p>
            <a:r>
              <a:rPr lang="en-US" dirty="0" smtClean="0"/>
              <a:t>Levinthal suggested that the native state might not be the lowest energy one, if the protein can be trapped</a:t>
            </a:r>
            <a:r>
              <a:rPr lang="en-US" baseline="0" dirty="0" smtClean="0"/>
              <a:t> kinetically in a higher energy state (see picture on the right).</a:t>
            </a:r>
          </a:p>
          <a:p>
            <a:endParaRPr lang="en-US" dirty="0"/>
          </a:p>
        </p:txBody>
      </p:sp>
    </p:spTree>
    <p:extLst>
      <p:ext uri="{BB962C8B-B14F-4D97-AF65-F5344CB8AC3E}">
        <p14:creationId xmlns:p14="http://schemas.microsoft.com/office/powerpoint/2010/main" val="131764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56876B-8638-C349-B51E-CD8DE11B5C37}" type="slidenum">
              <a:rPr lang="en-US"/>
              <a:pPr/>
              <a:t>13</a:t>
            </a:fld>
            <a:endParaRPr lang="en-US" dirty="0"/>
          </a:p>
        </p:txBody>
      </p:sp>
      <p:sp>
        <p:nvSpPr>
          <p:cNvPr id="849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4995" name="Rectangle 3"/>
          <p:cNvSpPr>
            <a:spLocks noGrp="1" noChangeArrowheads="1"/>
          </p:cNvSpPr>
          <p:nvPr>
            <p:ph type="body" idx="1"/>
          </p:nvPr>
        </p:nvSpPr>
        <p:spPr/>
        <p:txBody>
          <a:bodyPr/>
          <a:lstStyle/>
          <a:p>
            <a:r>
              <a:rPr lang="en-US" dirty="0"/>
              <a:t>http://www.pdb.org/pdb/static.do?p=education_discussion/Looking-at-Structures/resolution.html</a:t>
            </a:r>
          </a:p>
          <a:p>
            <a:r>
              <a:rPr lang="en-US" dirty="0"/>
              <a:t>Electron density maps for structures with a range of resolutions are shown. The first three show tyrosine 103 from myoglobin, from entries 1a6m (1.0 Å resolution), 106m (2.0 Å resolution), and 108m (2.7 Å resolution). The final example shows tyrosine 130 from hemoglobin (chain B), from entry 1s0h (3.0 Å resolution). In the pictures, the blue and yellow contours surround regions of high electron density, and the atomic model is shown with sticks. The electron density was imaged using the Astex viewer that is available on the Structure Summary page for each entry</a:t>
            </a:r>
          </a:p>
        </p:txBody>
      </p:sp>
    </p:spTree>
    <p:extLst>
      <p:ext uri="{BB962C8B-B14F-4D97-AF65-F5344CB8AC3E}">
        <p14:creationId xmlns:p14="http://schemas.microsoft.com/office/powerpoint/2010/main" val="167771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4DF1DF-3D78-514A-9DCD-8080AA1CDEEB}" type="slidenum">
              <a:rPr lang="en-US"/>
              <a:pPr/>
              <a:t>18</a:t>
            </a:fld>
            <a:endParaRPr lang="en-US" dirty="0"/>
          </a:p>
        </p:txBody>
      </p:sp>
      <p:sp>
        <p:nvSpPr>
          <p:cNvPr id="83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3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839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088CF7-E7E1-3B48-906B-95F84C01057B}" type="slidenum">
              <a:rPr lang="en-US"/>
              <a:pPr/>
              <a:t>30</a:t>
            </a:fld>
            <a:endParaRPr lang="en-US" dirty="0"/>
          </a:p>
        </p:txBody>
      </p:sp>
      <p:sp>
        <p:nvSpPr>
          <p:cNvPr id="222210"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2211"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5103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22345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2595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43948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2639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5F81A4-87A4-7D40-BB9C-01FB474163E4}" type="datetimeFigureOut">
              <a:rPr lang="en-US" smtClean="0"/>
              <a:t>3/5/18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374955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5F81A4-87A4-7D40-BB9C-01FB474163E4}" type="datetimeFigureOut">
              <a:rPr lang="en-US" smtClean="0"/>
              <a:t>3/5/18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95872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5F81A4-87A4-7D40-BB9C-01FB474163E4}" type="datetimeFigureOut">
              <a:rPr lang="en-US" smtClean="0"/>
              <a:t>3/5/18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57040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5F81A4-87A4-7D40-BB9C-01FB474163E4}" type="datetimeFigureOut">
              <a:rPr lang="en-US" smtClean="0"/>
              <a:t>3/5/18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2095797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5F81A4-87A4-7D40-BB9C-01FB474163E4}" type="datetimeFigureOut">
              <a:rPr lang="en-US" smtClean="0"/>
              <a:t>3/5/18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04714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5F81A4-87A4-7D40-BB9C-01FB474163E4}" type="datetimeFigureOut">
              <a:rPr lang="en-US" smtClean="0"/>
              <a:t>3/5/18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80529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5F81A4-87A4-7D40-BB9C-01FB474163E4}" type="datetimeFigureOut">
              <a:rPr lang="en-US" smtClean="0"/>
              <a:t>3/5/18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128583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F81A4-87A4-7D40-BB9C-01FB474163E4}" type="datetimeFigureOut">
              <a:rPr lang="en-US" smtClean="0"/>
              <a:t>3/5/18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92A33-EB4B-374A-9DFC-8B81E8191374}" type="slidenum">
              <a:rPr lang="en-US" smtClean="0"/>
              <a:t>‹#›</a:t>
            </a:fld>
            <a:endParaRPr lang="en-US" dirty="0"/>
          </a:p>
        </p:txBody>
      </p:sp>
    </p:spTree>
    <p:extLst>
      <p:ext uri="{BB962C8B-B14F-4D97-AF65-F5344CB8AC3E}">
        <p14:creationId xmlns:p14="http://schemas.microsoft.com/office/powerpoint/2010/main" val="1620049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gif"/></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 Id="rId3"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6422"/>
            <a:ext cx="9144000" cy="1017775"/>
          </a:xfrm>
        </p:spPr>
        <p:txBody>
          <a:bodyPr/>
          <a:lstStyle/>
          <a:p>
            <a:r>
              <a:rPr lang="en-US" dirty="0" smtClean="0"/>
              <a:t>Protein Structure</a:t>
            </a:r>
            <a:endParaRPr lang="en-US" dirty="0"/>
          </a:p>
        </p:txBody>
      </p:sp>
      <p:sp>
        <p:nvSpPr>
          <p:cNvPr id="3" name="Subtitle 2"/>
          <p:cNvSpPr>
            <a:spLocks noGrp="1"/>
          </p:cNvSpPr>
          <p:nvPr>
            <p:ph type="subTitle" idx="1"/>
          </p:nvPr>
        </p:nvSpPr>
        <p:spPr>
          <a:xfrm>
            <a:off x="1524000" y="2961858"/>
            <a:ext cx="9144000" cy="1908313"/>
          </a:xfrm>
        </p:spPr>
        <p:txBody>
          <a:bodyPr>
            <a:noAutofit/>
          </a:bodyPr>
          <a:lstStyle/>
          <a:p>
            <a:r>
              <a:rPr lang="en-US" dirty="0" smtClean="0"/>
              <a:t>Sue Jones</a:t>
            </a:r>
          </a:p>
          <a:p>
            <a:r>
              <a:rPr lang="en-US" dirty="0" err="1" smtClean="0"/>
              <a:t>IBioIC</a:t>
            </a:r>
            <a:r>
              <a:rPr lang="en-US" dirty="0" smtClean="0"/>
              <a:t> Bioinformatics Section 4</a:t>
            </a:r>
          </a:p>
          <a:p>
            <a:r>
              <a:rPr lang="en-US" dirty="0" err="1" smtClean="0"/>
              <a:t>sue.jones@hutton.ac.uk</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342" y="3790351"/>
            <a:ext cx="3151498" cy="2464441"/>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6" y="3637951"/>
            <a:ext cx="3151498" cy="24644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7200" y="247411"/>
            <a:ext cx="2641600" cy="1282700"/>
          </a:xfrm>
          <a:prstGeom prst="rect">
            <a:avLst/>
          </a:prstGeom>
        </p:spPr>
      </p:pic>
    </p:spTree>
    <p:extLst>
      <p:ext uri="{BB962C8B-B14F-4D97-AF65-F5344CB8AC3E}">
        <p14:creationId xmlns:p14="http://schemas.microsoft.com/office/powerpoint/2010/main" val="1863930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501860" y="365125"/>
            <a:ext cx="10515600" cy="832162"/>
          </a:xfrm>
        </p:spPr>
        <p:txBody>
          <a:bodyPr>
            <a:normAutofit/>
          </a:bodyPr>
          <a:lstStyle/>
          <a:p>
            <a:r>
              <a:rPr lang="en-US" sz="3600" dirty="0" smtClean="0"/>
              <a:t>Protein folding: Folding </a:t>
            </a:r>
            <a:r>
              <a:rPr lang="en-US" sz="3600" dirty="0"/>
              <a:t>funnels</a:t>
            </a:r>
          </a:p>
        </p:txBody>
      </p:sp>
      <p:sp>
        <p:nvSpPr>
          <p:cNvPr id="186377" name="Rectangle 9"/>
          <p:cNvSpPr>
            <a:spLocks noChangeArrowheads="1"/>
          </p:cNvSpPr>
          <p:nvPr/>
        </p:nvSpPr>
        <p:spPr bwMode="auto">
          <a:xfrm>
            <a:off x="159180" y="1197287"/>
            <a:ext cx="5849175" cy="56477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marL="457200" indent="-457200">
              <a:spcAft>
                <a:spcPts val="1000"/>
              </a:spcAft>
              <a:buFont typeface="Arial" charset="0"/>
              <a:buChar char="•"/>
            </a:pPr>
            <a:r>
              <a:rPr lang="en-US" sz="2800" dirty="0" smtClean="0"/>
              <a:t>Number </a:t>
            </a:r>
            <a:r>
              <a:rPr lang="en-US" sz="2800" dirty="0"/>
              <a:t>of conformations a protein needs to sample to fold to the native state </a:t>
            </a:r>
            <a:r>
              <a:rPr lang="en-US" sz="2800" dirty="0" smtClean="0"/>
              <a:t>is BIG: need </a:t>
            </a:r>
            <a:r>
              <a:rPr lang="en-US" sz="2800" dirty="0"/>
              <a:t>longer than the age of the universe to </a:t>
            </a:r>
            <a:r>
              <a:rPr lang="en-US" sz="2800" dirty="0" smtClean="0"/>
              <a:t>fold</a:t>
            </a:r>
          </a:p>
          <a:p>
            <a:pPr marL="457200" indent="-457200">
              <a:spcAft>
                <a:spcPts val="1000"/>
              </a:spcAft>
              <a:buFont typeface="Arial" charset="0"/>
              <a:buChar char="•"/>
            </a:pPr>
            <a:r>
              <a:rPr lang="en-US" sz="2800" dirty="0" smtClean="0"/>
              <a:t>Yet </a:t>
            </a:r>
            <a:r>
              <a:rPr lang="en-US" sz="2800" dirty="0"/>
              <a:t>most proteins can fold in millisecond time </a:t>
            </a:r>
            <a:r>
              <a:rPr lang="en-US" sz="2800" dirty="0" smtClean="0"/>
              <a:t>scales (Levinthal paradox (60’s))</a:t>
            </a:r>
          </a:p>
          <a:p>
            <a:pPr marL="457200" indent="-457200">
              <a:spcAft>
                <a:spcPts val="1000"/>
              </a:spcAft>
              <a:buFont typeface="Arial" charset="0"/>
              <a:buChar char="•"/>
            </a:pPr>
            <a:r>
              <a:rPr lang="en-US" sz="2800" dirty="0" smtClean="0"/>
              <a:t>Folding is </a:t>
            </a:r>
            <a:r>
              <a:rPr lang="en-US" sz="2800" dirty="0"/>
              <a:t>cooperative, i.e. steps towards </a:t>
            </a:r>
            <a:r>
              <a:rPr lang="en-US" sz="2800" dirty="0" smtClean="0"/>
              <a:t>native state </a:t>
            </a:r>
            <a:r>
              <a:rPr lang="en-US" sz="2800" dirty="0"/>
              <a:t>are improvements on </a:t>
            </a:r>
            <a:r>
              <a:rPr lang="en-US" sz="2800" dirty="0" smtClean="0"/>
              <a:t>preceding steps</a:t>
            </a:r>
          </a:p>
          <a:p>
            <a:pPr marL="457200" indent="-457200">
              <a:spcAft>
                <a:spcPts val="1000"/>
              </a:spcAft>
              <a:buFont typeface="Arial" charset="0"/>
              <a:buChar char="•"/>
            </a:pPr>
            <a:r>
              <a:rPr lang="en-US" sz="2800" dirty="0" smtClean="0"/>
              <a:t>Residues </a:t>
            </a:r>
            <a:r>
              <a:rPr lang="en-US" sz="2800" dirty="0"/>
              <a:t>do </a:t>
            </a:r>
            <a:r>
              <a:rPr lang="en-US" sz="2800" dirty="0" smtClean="0"/>
              <a:t>not randomly search the conformational </a:t>
            </a:r>
            <a:r>
              <a:rPr lang="en-US" sz="2800" dirty="0"/>
              <a:t>space</a:t>
            </a:r>
          </a:p>
        </p:txBody>
      </p:sp>
      <p:sp>
        <p:nvSpPr>
          <p:cNvPr id="186372" name="Rectangle 4"/>
          <p:cNvSpPr>
            <a:spLocks noChangeArrowheads="1"/>
          </p:cNvSpPr>
          <p:nvPr/>
        </p:nvSpPr>
        <p:spPr bwMode="auto">
          <a:xfrm>
            <a:off x="7601466" y="6312937"/>
            <a:ext cx="4700262" cy="36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dirty="0" smtClean="0"/>
              <a:t>http</a:t>
            </a:r>
            <a:r>
              <a:rPr lang="en-US" dirty="0"/>
              <a:t>://dillgroup.org/energy-landscapes.html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0332" t="14667" r="5898" b="6134"/>
          <a:stretch/>
        </p:blipFill>
        <p:spPr>
          <a:xfrm>
            <a:off x="9290304" y="1442995"/>
            <a:ext cx="2603802" cy="353363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7458" r="52920"/>
          <a:stretch/>
        </p:blipFill>
        <p:spPr>
          <a:xfrm>
            <a:off x="6008355" y="1589299"/>
            <a:ext cx="2824749" cy="3714401"/>
          </a:xfrm>
          <a:prstGeom prst="rect">
            <a:avLst/>
          </a:prstGeom>
        </p:spPr>
      </p:pic>
    </p:spTree>
    <p:extLst>
      <p:ext uri="{BB962C8B-B14F-4D97-AF65-F5344CB8AC3E}">
        <p14:creationId xmlns:p14="http://schemas.microsoft.com/office/powerpoint/2010/main" val="98022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How do we know about protein structures?</a:t>
            </a:r>
            <a:endParaRPr lang="en-US" sz="3600" dirty="0"/>
          </a:p>
        </p:txBody>
      </p:sp>
      <p:sp>
        <p:nvSpPr>
          <p:cNvPr id="3" name="Content Placeholder 2"/>
          <p:cNvSpPr>
            <a:spLocks noGrp="1"/>
          </p:cNvSpPr>
          <p:nvPr>
            <p:ph idx="1"/>
          </p:nvPr>
        </p:nvSpPr>
        <p:spPr/>
        <p:txBody>
          <a:bodyPr/>
          <a:lstStyle/>
          <a:p>
            <a:r>
              <a:rPr lang="en-US" dirty="0" smtClean="0"/>
              <a:t>X-ray crystallography</a:t>
            </a:r>
          </a:p>
          <a:p>
            <a:r>
              <a:rPr lang="en-US" dirty="0" smtClean="0"/>
              <a:t>Nuclear Magnetic Resonance</a:t>
            </a:r>
          </a:p>
          <a:p>
            <a:r>
              <a:rPr lang="en-US" dirty="0" smtClean="0"/>
              <a:t>Electron Microscopy (CryoEM)</a:t>
            </a:r>
          </a:p>
          <a:p>
            <a:r>
              <a:rPr lang="en-US" dirty="0" smtClean="0"/>
              <a:t>Combination techniques</a:t>
            </a:r>
            <a:endParaRPr lang="en-US" dirty="0"/>
          </a:p>
        </p:txBody>
      </p:sp>
    </p:spTree>
    <p:extLst>
      <p:ext uri="{BB962C8B-B14F-4D97-AF65-F5344CB8AC3E}">
        <p14:creationId xmlns:p14="http://schemas.microsoft.com/office/powerpoint/2010/main" val="720280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X-ray crystallography</a:t>
            </a:r>
            <a:endParaRPr lang="en-US" sz="3600"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56832" y="885266"/>
            <a:ext cx="5310697" cy="5183240"/>
          </a:xfrm>
        </p:spPr>
      </p:pic>
      <p:sp>
        <p:nvSpPr>
          <p:cNvPr id="3" name="Content Placeholder 2"/>
          <p:cNvSpPr>
            <a:spLocks noGrp="1"/>
          </p:cNvSpPr>
          <p:nvPr>
            <p:ph sz="half" idx="2"/>
          </p:nvPr>
        </p:nvSpPr>
        <p:spPr>
          <a:xfrm>
            <a:off x="521208" y="1717168"/>
            <a:ext cx="5971032" cy="4351338"/>
          </a:xfrm>
        </p:spPr>
        <p:txBody>
          <a:bodyPr>
            <a:normAutofit/>
          </a:bodyPr>
          <a:lstStyle/>
          <a:p>
            <a:pPr>
              <a:lnSpc>
                <a:spcPct val="100000"/>
              </a:lnSpc>
            </a:pPr>
            <a:r>
              <a:rPr lang="en-US" dirty="0" smtClean="0"/>
              <a:t>Crystals are formed by regular arrays of molecules that diffract x-rays in regular and predictable patterns</a:t>
            </a:r>
          </a:p>
          <a:p>
            <a:pPr>
              <a:lnSpc>
                <a:spcPct val="100000"/>
              </a:lnSpc>
            </a:pPr>
            <a:r>
              <a:rPr lang="en-US" dirty="0" smtClean="0"/>
              <a:t>Proteins fixed in a crystal</a:t>
            </a:r>
          </a:p>
          <a:p>
            <a:pPr>
              <a:lnSpc>
                <a:spcPct val="100000"/>
              </a:lnSpc>
            </a:pPr>
            <a:r>
              <a:rPr lang="en-US" dirty="0" smtClean="0"/>
              <a:t>Snapshot of single protein conformation</a:t>
            </a:r>
            <a:endParaRPr lang="en-US" dirty="0"/>
          </a:p>
        </p:txBody>
      </p:sp>
    </p:spTree>
    <p:extLst>
      <p:ext uri="{BB962C8B-B14F-4D97-AF65-F5344CB8AC3E}">
        <p14:creationId xmlns:p14="http://schemas.microsoft.com/office/powerpoint/2010/main" val="499222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383413"/>
            <a:ext cx="10515600" cy="900717"/>
          </a:xfrm>
        </p:spPr>
        <p:txBody>
          <a:bodyPr/>
          <a:lstStyle/>
          <a:p>
            <a:r>
              <a:rPr lang="en-US" dirty="0"/>
              <a:t>Quality of a structure - Resolution</a:t>
            </a:r>
          </a:p>
        </p:txBody>
      </p:sp>
      <p:sp>
        <p:nvSpPr>
          <p:cNvPr id="2" name="Content Placeholder 1"/>
          <p:cNvSpPr>
            <a:spLocks noGrp="1"/>
          </p:cNvSpPr>
          <p:nvPr>
            <p:ph sz="half" idx="1"/>
          </p:nvPr>
        </p:nvSpPr>
        <p:spPr>
          <a:xfrm>
            <a:off x="655320" y="1825625"/>
            <a:ext cx="4597998" cy="4351338"/>
          </a:xfrm>
        </p:spPr>
        <p:txBody>
          <a:bodyPr/>
          <a:lstStyle/>
          <a:p>
            <a:pPr algn="just">
              <a:lnSpc>
                <a:spcPct val="100000"/>
              </a:lnSpc>
            </a:pPr>
            <a:r>
              <a:rPr lang="en-US" dirty="0" smtClean="0"/>
              <a:t>Resolution: measure of </a:t>
            </a:r>
            <a:r>
              <a:rPr lang="en-US" dirty="0"/>
              <a:t>the amount of detail </a:t>
            </a:r>
            <a:r>
              <a:rPr lang="en-US" dirty="0" smtClean="0"/>
              <a:t> present </a:t>
            </a:r>
            <a:r>
              <a:rPr lang="en-US" dirty="0"/>
              <a:t>in the diffraction </a:t>
            </a:r>
            <a:r>
              <a:rPr lang="en-US" dirty="0" smtClean="0"/>
              <a:t> pattern </a:t>
            </a:r>
            <a:r>
              <a:rPr lang="en-US" dirty="0"/>
              <a:t>and </a:t>
            </a:r>
            <a:r>
              <a:rPr lang="en-US" dirty="0" smtClean="0"/>
              <a:t>corresponding computed </a:t>
            </a:r>
            <a:r>
              <a:rPr lang="en-US" dirty="0"/>
              <a:t>electron </a:t>
            </a:r>
            <a:r>
              <a:rPr lang="en-US" dirty="0" smtClean="0"/>
              <a:t>density map</a:t>
            </a:r>
          </a:p>
          <a:p>
            <a:pPr algn="just">
              <a:lnSpc>
                <a:spcPct val="100000"/>
              </a:lnSpc>
            </a:pPr>
            <a:r>
              <a:rPr lang="en-US" dirty="0" smtClean="0"/>
              <a:t>Lower the number the better the resolution</a:t>
            </a:r>
            <a:endParaRPr lang="en-US" dirty="0"/>
          </a:p>
          <a:p>
            <a:pPr>
              <a:lnSpc>
                <a:spcPct val="100000"/>
              </a:lnSpc>
            </a:pPr>
            <a:endParaRPr lang="en-US" dirty="0"/>
          </a:p>
        </p:txBody>
      </p:sp>
      <p:pic>
        <p:nvPicPr>
          <p:cNvPr id="460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706" y="1129424"/>
            <a:ext cx="5611009" cy="54026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6086" name="Text Box 6"/>
          <p:cNvSpPr txBox="1">
            <a:spLocks noChangeArrowheads="1"/>
          </p:cNvSpPr>
          <p:nvPr/>
        </p:nvSpPr>
        <p:spPr bwMode="auto">
          <a:xfrm>
            <a:off x="10799064" y="6514124"/>
            <a:ext cx="2785872"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400" dirty="0" smtClean="0"/>
              <a:t>www.pdb.org</a:t>
            </a:r>
            <a:endParaRPr lang="en-US" sz="1400" dirty="0"/>
          </a:p>
        </p:txBody>
      </p:sp>
    </p:spTree>
    <p:extLst>
      <p:ext uri="{BB962C8B-B14F-4D97-AF65-F5344CB8AC3E}">
        <p14:creationId xmlns:p14="http://schemas.microsoft.com/office/powerpoint/2010/main" val="136446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2040"/>
          </a:xfrm>
        </p:spPr>
        <p:txBody>
          <a:bodyPr>
            <a:normAutofit/>
          </a:bodyPr>
          <a:lstStyle/>
          <a:p>
            <a:r>
              <a:rPr lang="en-US" sz="3600" dirty="0" smtClean="0"/>
              <a:t>Solution NMR</a:t>
            </a:r>
            <a:endParaRPr lang="en-US" sz="3600" dirty="0"/>
          </a:p>
        </p:txBody>
      </p:sp>
      <p:pic>
        <p:nvPicPr>
          <p:cNvPr id="4" name="Content Placeholder 3"/>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5964515" y="1189520"/>
            <a:ext cx="6070049" cy="4557293"/>
          </a:xfrm>
        </p:spPr>
      </p:pic>
      <p:sp>
        <p:nvSpPr>
          <p:cNvPr id="5" name="Content Placeholder 4"/>
          <p:cNvSpPr>
            <a:spLocks noGrp="1"/>
          </p:cNvSpPr>
          <p:nvPr>
            <p:ph sz="half" idx="2"/>
          </p:nvPr>
        </p:nvSpPr>
        <p:spPr>
          <a:xfrm>
            <a:off x="267031" y="1207808"/>
            <a:ext cx="5569468" cy="5357584"/>
          </a:xfrm>
        </p:spPr>
        <p:txBody>
          <a:bodyPr>
            <a:normAutofit fontScale="85000" lnSpcReduction="10000"/>
          </a:bodyPr>
          <a:lstStyle/>
          <a:p>
            <a:pPr>
              <a:lnSpc>
                <a:spcPct val="120000"/>
              </a:lnSpc>
            </a:pPr>
            <a:r>
              <a:rPr lang="en-US" dirty="0"/>
              <a:t>N</a:t>
            </a:r>
            <a:r>
              <a:rPr lang="en-US" dirty="0" smtClean="0"/>
              <a:t>uclei </a:t>
            </a:r>
            <a:r>
              <a:rPr lang="en-US" dirty="0"/>
              <a:t>of isotopes such as 1H, 13C and 15N carry magnetic </a:t>
            </a:r>
            <a:r>
              <a:rPr lang="en-US" dirty="0" smtClean="0"/>
              <a:t>dipoles </a:t>
            </a:r>
          </a:p>
          <a:p>
            <a:pPr>
              <a:lnSpc>
                <a:spcPct val="120000"/>
              </a:lnSpc>
            </a:pPr>
            <a:r>
              <a:rPr lang="en-US" dirty="0"/>
              <a:t>T</a:t>
            </a:r>
            <a:r>
              <a:rPr lang="en-US" dirty="0" smtClean="0"/>
              <a:t>ake </a:t>
            </a:r>
            <a:r>
              <a:rPr lang="en-US" dirty="0"/>
              <a:t>up different orientations with different energies in the magnetic field of an NMR spectrometer </a:t>
            </a:r>
            <a:endParaRPr lang="en-US" dirty="0" smtClean="0"/>
          </a:p>
          <a:p>
            <a:pPr>
              <a:lnSpc>
                <a:spcPct val="120000"/>
              </a:lnSpc>
            </a:pPr>
            <a:r>
              <a:rPr lang="en-US" dirty="0" smtClean="0"/>
              <a:t>nuclei </a:t>
            </a:r>
            <a:r>
              <a:rPr lang="en-US" dirty="0"/>
              <a:t>in different environments resonate (vibrate) at different </a:t>
            </a:r>
            <a:r>
              <a:rPr lang="en-US" dirty="0" smtClean="0"/>
              <a:t>frequencies,</a:t>
            </a:r>
          </a:p>
          <a:p>
            <a:pPr>
              <a:lnSpc>
                <a:spcPct val="120000"/>
              </a:lnSpc>
            </a:pPr>
            <a:r>
              <a:rPr lang="en-US" dirty="0" smtClean="0"/>
              <a:t>plotting </a:t>
            </a:r>
            <a:r>
              <a:rPr lang="en-US" dirty="0"/>
              <a:t>intensity against frequency gives a 1- dimensional NMR spectrum </a:t>
            </a:r>
            <a:endParaRPr lang="en-US" dirty="0" smtClean="0"/>
          </a:p>
          <a:p>
            <a:pPr>
              <a:lnSpc>
                <a:spcPct val="120000"/>
              </a:lnSpc>
            </a:pPr>
            <a:r>
              <a:rPr lang="en-US" dirty="0" smtClean="0"/>
              <a:t>Multidimensional spectrum</a:t>
            </a:r>
          </a:p>
          <a:p>
            <a:pPr>
              <a:lnSpc>
                <a:spcPct val="120000"/>
              </a:lnSpc>
            </a:pPr>
            <a:r>
              <a:rPr lang="en-US" dirty="0" smtClean="0"/>
              <a:t>Proteins in solution</a:t>
            </a:r>
          </a:p>
        </p:txBody>
      </p:sp>
    </p:spTree>
    <p:extLst>
      <p:ext uri="{BB962C8B-B14F-4D97-AF65-F5344CB8AC3E}">
        <p14:creationId xmlns:p14="http://schemas.microsoft.com/office/powerpoint/2010/main" val="800828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515600" cy="868055"/>
          </a:xfrm>
        </p:spPr>
        <p:txBody>
          <a:bodyPr>
            <a:normAutofit/>
          </a:bodyPr>
          <a:lstStyle/>
          <a:p>
            <a:r>
              <a:rPr lang="en-US" sz="3600" dirty="0" smtClean="0"/>
              <a:t>NMR: Strengths and limitations</a:t>
            </a:r>
            <a:endParaRPr lang="en-US" sz="3600" dirty="0"/>
          </a:p>
        </p:txBody>
      </p:sp>
      <p:sp>
        <p:nvSpPr>
          <p:cNvPr id="3" name="Content Placeholder 2"/>
          <p:cNvSpPr>
            <a:spLocks noGrp="1"/>
          </p:cNvSpPr>
          <p:nvPr>
            <p:ph idx="1"/>
          </p:nvPr>
        </p:nvSpPr>
        <p:spPr>
          <a:xfrm>
            <a:off x="381000" y="1244376"/>
            <a:ext cx="7277780" cy="4912568"/>
          </a:xfrm>
        </p:spPr>
        <p:txBody>
          <a:bodyPr>
            <a:noAutofit/>
          </a:bodyPr>
          <a:lstStyle/>
          <a:p>
            <a:pPr>
              <a:lnSpc>
                <a:spcPct val="100000"/>
              </a:lnSpc>
            </a:pPr>
            <a:r>
              <a:rPr lang="en-US" dirty="0"/>
              <a:t>D</a:t>
            </a:r>
            <a:r>
              <a:rPr lang="en-US" dirty="0" smtClean="0"/>
              <a:t>ifficult </a:t>
            </a:r>
            <a:r>
              <a:rPr lang="en-US" dirty="0"/>
              <a:t>to estimate the reliability of NMR structures from </a:t>
            </a:r>
            <a:r>
              <a:rPr lang="en-US" dirty="0" smtClean="0"/>
              <a:t>PDB </a:t>
            </a:r>
          </a:p>
          <a:p>
            <a:pPr>
              <a:lnSpc>
                <a:spcPct val="100000"/>
              </a:lnSpc>
            </a:pPr>
            <a:r>
              <a:rPr lang="en-US" dirty="0" smtClean="0"/>
              <a:t>Structures often  </a:t>
            </a:r>
            <a:r>
              <a:rPr lang="en-US" dirty="0"/>
              <a:t>excluded from high-quality datasets used to train and test </a:t>
            </a:r>
            <a:r>
              <a:rPr lang="en-US" dirty="0" smtClean="0"/>
              <a:t>software</a:t>
            </a:r>
          </a:p>
          <a:p>
            <a:pPr>
              <a:lnSpc>
                <a:spcPct val="100000"/>
              </a:lnSpc>
            </a:pPr>
            <a:r>
              <a:rPr lang="en-US" dirty="0" smtClean="0"/>
              <a:t>Proteins are studied in a more natural environment (in solution)</a:t>
            </a:r>
          </a:p>
          <a:p>
            <a:pPr>
              <a:lnSpc>
                <a:spcPct val="100000"/>
              </a:lnSpc>
            </a:pPr>
            <a:r>
              <a:rPr lang="en-US" dirty="0" smtClean="0"/>
              <a:t>Applicable </a:t>
            </a:r>
            <a:r>
              <a:rPr lang="en-US" dirty="0"/>
              <a:t>to membrane </a:t>
            </a:r>
            <a:r>
              <a:rPr lang="en-US" dirty="0" smtClean="0"/>
              <a:t>proteins, </a:t>
            </a:r>
            <a:r>
              <a:rPr lang="en-US" dirty="0"/>
              <a:t>d</a:t>
            </a:r>
            <a:r>
              <a:rPr lang="en-US" dirty="0" smtClean="0"/>
              <a:t>isordered or unfolded proteins Dynamics of the protein can be studied</a:t>
            </a:r>
          </a:p>
          <a:p>
            <a:pPr>
              <a:lnSpc>
                <a:spcPct val="100000"/>
              </a:lnSpc>
            </a:pPr>
            <a:r>
              <a:rPr lang="en-US" dirty="0" smtClean="0"/>
              <a:t>Originally limited limited to ‘small’ proteins (&lt;50 kDa)</a:t>
            </a:r>
          </a:p>
        </p:txBody>
      </p:sp>
      <p:pic>
        <p:nvPicPr>
          <p:cNvPr id="4" name="Picture 4" descr="Picture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584" y="1059913"/>
            <a:ext cx="3818495" cy="525374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1080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264" y="365125"/>
            <a:ext cx="10515600" cy="933634"/>
          </a:xfrm>
        </p:spPr>
        <p:txBody>
          <a:bodyPr>
            <a:normAutofit/>
          </a:bodyPr>
          <a:lstStyle/>
          <a:p>
            <a:r>
              <a:rPr lang="en-US" sz="3600" dirty="0" smtClean="0"/>
              <a:t>Cryo-Electron Microscopy</a:t>
            </a:r>
            <a:endParaRPr lang="en-US" sz="3600" dirty="0"/>
          </a:p>
        </p:txBody>
      </p:sp>
      <p:sp>
        <p:nvSpPr>
          <p:cNvPr id="3" name="Content Placeholder 2"/>
          <p:cNvSpPr>
            <a:spLocks noGrp="1"/>
          </p:cNvSpPr>
          <p:nvPr>
            <p:ph sz="half" idx="1"/>
          </p:nvPr>
        </p:nvSpPr>
        <p:spPr>
          <a:xfrm>
            <a:off x="305264" y="1797241"/>
            <a:ext cx="5181600" cy="3195383"/>
          </a:xfrm>
        </p:spPr>
        <p:txBody>
          <a:bodyPr/>
          <a:lstStyle/>
          <a:p>
            <a:pPr>
              <a:lnSpc>
                <a:spcPct val="100000"/>
              </a:lnSpc>
            </a:pPr>
            <a:r>
              <a:rPr lang="en-US" dirty="0" smtClean="0"/>
              <a:t>Imaging radiation-sensitive molecules in transmission electron microscope using very low temperatures </a:t>
            </a:r>
          </a:p>
          <a:p>
            <a:pPr>
              <a:lnSpc>
                <a:spcPct val="100000"/>
              </a:lnSpc>
            </a:pPr>
            <a:r>
              <a:rPr lang="en-US" dirty="0" smtClean="0"/>
              <a:t>Initially poor resolution 10Å</a:t>
            </a:r>
          </a:p>
          <a:p>
            <a:pPr>
              <a:lnSpc>
                <a:spcPct val="100000"/>
              </a:lnSpc>
            </a:pPr>
            <a:r>
              <a:rPr lang="en-US" dirty="0" smtClean="0"/>
              <a:t>Now resolution &lt; 3.0 Å</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864" y="944899"/>
            <a:ext cx="6705136" cy="4546207"/>
          </a:xfrm>
          <a:prstGeom prst="rect">
            <a:avLst/>
          </a:prstGeom>
        </p:spPr>
      </p:pic>
    </p:spTree>
    <p:extLst>
      <p:ext uri="{BB962C8B-B14F-4D97-AF65-F5344CB8AC3E}">
        <p14:creationId xmlns:p14="http://schemas.microsoft.com/office/powerpoint/2010/main" val="11091124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360" y="365124"/>
            <a:ext cx="10515600" cy="1325563"/>
          </a:xfrm>
        </p:spPr>
        <p:txBody>
          <a:bodyPr>
            <a:normAutofit/>
          </a:bodyPr>
          <a:lstStyle/>
          <a:p>
            <a:r>
              <a:rPr lang="en-US" sz="3600" dirty="0" smtClean="0"/>
              <a:t>Cryo-EM Success: Ribosome</a:t>
            </a:r>
            <a:endParaRPr lang="en-US" sz="3600" dirty="0"/>
          </a:p>
        </p:txBody>
      </p:sp>
      <p:sp>
        <p:nvSpPr>
          <p:cNvPr id="7" name="Content Placeholder 6"/>
          <p:cNvSpPr>
            <a:spLocks noGrp="1"/>
          </p:cNvSpPr>
          <p:nvPr>
            <p:ph sz="half" idx="1"/>
          </p:nvPr>
        </p:nvSpPr>
        <p:spPr>
          <a:xfrm>
            <a:off x="7010400" y="5153234"/>
            <a:ext cx="5181600" cy="1447927"/>
          </a:xfrm>
        </p:spPr>
        <p:txBody>
          <a:bodyPr>
            <a:normAutofit/>
          </a:bodyPr>
          <a:lstStyle/>
          <a:p>
            <a:pPr marL="0" indent="0">
              <a:buNone/>
            </a:pPr>
            <a:endParaRPr lang="en-US" sz="2400" dirty="0" smtClean="0"/>
          </a:p>
          <a:p>
            <a:pPr marL="0" indent="0">
              <a:buNone/>
            </a:pPr>
            <a:r>
              <a:rPr lang="en-US" sz="2400" dirty="0" smtClean="0"/>
              <a:t>     Human 80s ribosome (3.5Å)</a:t>
            </a:r>
          </a:p>
          <a:p>
            <a:pPr marL="0" indent="0">
              <a:buNone/>
            </a:pPr>
            <a:r>
              <a:rPr lang="en-US" sz="2400" dirty="0" smtClean="0"/>
              <a:t>69 protein chains &amp; 5 nucleic acids</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9088" y="862400"/>
            <a:ext cx="5282184" cy="4589762"/>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28" y="1506903"/>
            <a:ext cx="4556760" cy="4291832"/>
          </a:xfrm>
          <a:prstGeom prst="rect">
            <a:avLst/>
          </a:prstGeom>
        </p:spPr>
      </p:pic>
    </p:spTree>
    <p:extLst>
      <p:ext uri="{BB962C8B-B14F-4D97-AF65-F5344CB8AC3E}">
        <p14:creationId xmlns:p14="http://schemas.microsoft.com/office/powerpoint/2010/main" val="757593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9901" y="275912"/>
            <a:ext cx="10515600" cy="858874"/>
          </a:xfrm>
        </p:spPr>
        <p:txBody>
          <a:bodyPr>
            <a:normAutofit/>
          </a:bodyPr>
          <a:lstStyle/>
          <a:p>
            <a:r>
              <a:rPr lang="en-US" sz="3600" dirty="0"/>
              <a:t>Protein structures </a:t>
            </a:r>
            <a:r>
              <a:rPr lang="en-US" sz="3600" dirty="0" smtClean="0"/>
              <a:t>are </a:t>
            </a:r>
            <a:r>
              <a:rPr lang="en-US" sz="3600" dirty="0"/>
              <a:t>models</a:t>
            </a:r>
          </a:p>
        </p:txBody>
      </p:sp>
      <p:sp>
        <p:nvSpPr>
          <p:cNvPr id="45059" name="Rectangle 3"/>
          <p:cNvSpPr>
            <a:spLocks noGrp="1" noChangeArrowheads="1"/>
          </p:cNvSpPr>
          <p:nvPr>
            <p:ph type="body" idx="1"/>
          </p:nvPr>
        </p:nvSpPr>
        <p:spPr>
          <a:xfrm>
            <a:off x="469901" y="1414947"/>
            <a:ext cx="6588124" cy="4271477"/>
          </a:xfrm>
        </p:spPr>
        <p:txBody>
          <a:bodyPr>
            <a:noAutofit/>
          </a:bodyPr>
          <a:lstStyle/>
          <a:p>
            <a:pPr>
              <a:lnSpc>
                <a:spcPct val="100000"/>
              </a:lnSpc>
            </a:pPr>
            <a:r>
              <a:rPr lang="en-US" dirty="0">
                <a:latin typeface="Calibri" charset="0"/>
                <a:ea typeface="Calibri" charset="0"/>
                <a:cs typeface="Calibri" charset="0"/>
              </a:rPr>
              <a:t>E</a:t>
            </a:r>
            <a:r>
              <a:rPr lang="en-US" dirty="0" smtClean="0">
                <a:latin typeface="Calibri" charset="0"/>
                <a:ea typeface="Calibri" charset="0"/>
                <a:cs typeface="Calibri" charset="0"/>
              </a:rPr>
              <a:t>asy </a:t>
            </a:r>
            <a:r>
              <a:rPr lang="en-US" dirty="0">
                <a:latin typeface="Calibri" charset="0"/>
                <a:ea typeface="Calibri" charset="0"/>
                <a:cs typeface="Calibri" charset="0"/>
              </a:rPr>
              <a:t>to consider a protein structure </a:t>
            </a:r>
            <a:r>
              <a:rPr lang="en-US" dirty="0" smtClean="0">
                <a:latin typeface="Calibri" charset="0"/>
                <a:ea typeface="Calibri" charset="0"/>
                <a:cs typeface="Calibri" charset="0"/>
              </a:rPr>
              <a:t>as </a:t>
            </a:r>
            <a:r>
              <a:rPr lang="en-US" dirty="0">
                <a:latin typeface="Calibri" charset="0"/>
                <a:ea typeface="Calibri" charset="0"/>
                <a:cs typeface="Calibri" charset="0"/>
              </a:rPr>
              <a:t>the </a:t>
            </a:r>
            <a:r>
              <a:rPr lang="ja-JP" altLang="en-US" dirty="0">
                <a:latin typeface="Calibri" charset="0"/>
                <a:ea typeface="Calibri" charset="0"/>
                <a:cs typeface="Calibri" charset="0"/>
              </a:rPr>
              <a:t>“</a:t>
            </a:r>
            <a:r>
              <a:rPr lang="en-US" dirty="0">
                <a:latin typeface="Calibri" charset="0"/>
                <a:ea typeface="Calibri" charset="0"/>
                <a:cs typeface="Calibri" charset="0"/>
              </a:rPr>
              <a:t>true</a:t>
            </a:r>
            <a:r>
              <a:rPr lang="ja-JP" altLang="en-US" dirty="0">
                <a:latin typeface="Calibri" charset="0"/>
                <a:ea typeface="Calibri" charset="0"/>
                <a:cs typeface="Calibri" charset="0"/>
              </a:rPr>
              <a:t>”</a:t>
            </a:r>
            <a:r>
              <a:rPr lang="en-US" dirty="0">
                <a:latin typeface="Calibri" charset="0"/>
                <a:ea typeface="Calibri" charset="0"/>
                <a:cs typeface="Calibri" charset="0"/>
              </a:rPr>
              <a:t> three-dimensional structure of a protein</a:t>
            </a:r>
          </a:p>
          <a:p>
            <a:pPr>
              <a:lnSpc>
                <a:spcPct val="100000"/>
              </a:lnSpc>
            </a:pPr>
            <a:r>
              <a:rPr lang="en-US" dirty="0">
                <a:latin typeface="Calibri" charset="0"/>
                <a:ea typeface="Calibri" charset="0"/>
                <a:cs typeface="Calibri" charset="0"/>
              </a:rPr>
              <a:t>In reality, every structure is a model that fits the experimental data to a </a:t>
            </a:r>
            <a:r>
              <a:rPr lang="en-US" dirty="0" smtClean="0">
                <a:latin typeface="Calibri" charset="0"/>
                <a:ea typeface="Calibri" charset="0"/>
                <a:cs typeface="Calibri" charset="0"/>
              </a:rPr>
              <a:t>reasonable degree</a:t>
            </a:r>
            <a:endParaRPr lang="en-US" dirty="0">
              <a:latin typeface="Calibri" charset="0"/>
              <a:ea typeface="Calibri" charset="0"/>
              <a:cs typeface="Calibri" charset="0"/>
            </a:endParaRPr>
          </a:p>
          <a:p>
            <a:pPr>
              <a:lnSpc>
                <a:spcPct val="100000"/>
              </a:lnSpc>
            </a:pPr>
            <a:r>
              <a:rPr lang="en-US" dirty="0">
                <a:latin typeface="Calibri" charset="0"/>
                <a:ea typeface="Calibri" charset="0"/>
                <a:cs typeface="Calibri" charset="0"/>
              </a:rPr>
              <a:t>Experimental data can also contain errors!</a:t>
            </a:r>
          </a:p>
          <a:p>
            <a:pPr>
              <a:lnSpc>
                <a:spcPct val="100000"/>
              </a:lnSpc>
            </a:pPr>
            <a:r>
              <a:rPr lang="en-US" dirty="0">
                <a:latin typeface="Calibri" charset="0"/>
                <a:ea typeface="Calibri" charset="0"/>
                <a:cs typeface="Calibri" charset="0"/>
              </a:rPr>
              <a:t>Not all structures are equal</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5" y="1223483"/>
            <a:ext cx="1471625" cy="1469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5062" name="Picture 6" descr="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50" y="3658788"/>
            <a:ext cx="2967037" cy="3118566"/>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2549" y="1153971"/>
            <a:ext cx="1548407" cy="161449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6876" y="1188837"/>
            <a:ext cx="1447800" cy="1460500"/>
          </a:xfrm>
          <a:prstGeom prst="rect">
            <a:avLst/>
          </a:prstGeom>
        </p:spPr>
      </p:pic>
      <p:cxnSp>
        <p:nvCxnSpPr>
          <p:cNvPr id="6" name="Straight Arrow Connector 5"/>
          <p:cNvCxnSpPr/>
          <p:nvPr/>
        </p:nvCxnSpPr>
        <p:spPr>
          <a:xfrm>
            <a:off x="9655968" y="2846106"/>
            <a:ext cx="0" cy="70457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058025" y="1000125"/>
            <a:ext cx="5029200" cy="1768343"/>
          </a:xfrm>
          <a:prstGeom prst="rect">
            <a:avLst/>
          </a:prstGeom>
          <a:solidFill>
            <a:schemeClr val="accent1">
              <a:alpha val="20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386763" y="3658788"/>
            <a:ext cx="2752724" cy="2999187"/>
          </a:xfrm>
          <a:prstGeom prst="rect">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0451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04971" y="9353"/>
            <a:ext cx="5177432" cy="8051519"/>
          </a:xfrm>
          <a:prstGeom prst="rect">
            <a:avLst/>
          </a:prstGeom>
        </p:spPr>
      </p:pic>
      <p:sp>
        <p:nvSpPr>
          <p:cNvPr id="2" name="Title 1"/>
          <p:cNvSpPr>
            <a:spLocks noGrp="1"/>
          </p:cNvSpPr>
          <p:nvPr>
            <p:ph type="title"/>
          </p:nvPr>
        </p:nvSpPr>
        <p:spPr>
          <a:xfrm>
            <a:off x="363415" y="355069"/>
            <a:ext cx="10515600" cy="840823"/>
          </a:xfrm>
        </p:spPr>
        <p:txBody>
          <a:bodyPr>
            <a:normAutofit/>
          </a:bodyPr>
          <a:lstStyle/>
          <a:p>
            <a:r>
              <a:rPr lang="en-US" sz="3600" dirty="0" smtClean="0"/>
              <a:t>Where are protein structure stored?</a:t>
            </a:r>
            <a:endParaRPr lang="en-US" sz="3600" dirty="0"/>
          </a:p>
        </p:txBody>
      </p:sp>
      <p:sp>
        <p:nvSpPr>
          <p:cNvPr id="3" name="Content Placeholder 2"/>
          <p:cNvSpPr>
            <a:spLocks noGrp="1"/>
          </p:cNvSpPr>
          <p:nvPr>
            <p:ph idx="1"/>
          </p:nvPr>
        </p:nvSpPr>
        <p:spPr>
          <a:xfrm>
            <a:off x="838200" y="1346960"/>
            <a:ext cx="2381250" cy="624967"/>
          </a:xfrm>
        </p:spPr>
        <p:txBody>
          <a:bodyPr>
            <a:normAutofit/>
          </a:bodyPr>
          <a:lstStyle/>
          <a:p>
            <a:pPr marL="0" indent="0">
              <a:buNone/>
            </a:pPr>
            <a:r>
              <a:rPr lang="en-US" dirty="0" smtClean="0"/>
              <a:t>www.rcsb.org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525" y="1816972"/>
            <a:ext cx="1543158" cy="17932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10" y="1971927"/>
            <a:ext cx="2033775" cy="41987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399" y="251038"/>
            <a:ext cx="4368015" cy="944854"/>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4762" t="4729" r="4139"/>
          <a:stretch/>
        </p:blipFill>
        <p:spPr>
          <a:xfrm>
            <a:off x="7673787" y="1971926"/>
            <a:ext cx="3065931" cy="3121645"/>
          </a:xfrm>
          <a:prstGeom prst="rect">
            <a:avLst/>
          </a:prstGeom>
        </p:spPr>
      </p:pic>
    </p:spTree>
    <p:extLst>
      <p:ext uri="{BB962C8B-B14F-4D97-AF65-F5344CB8AC3E}">
        <p14:creationId xmlns:p14="http://schemas.microsoft.com/office/powerpoint/2010/main" val="156827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protein structure?</a:t>
            </a:r>
          </a:p>
          <a:p>
            <a:r>
              <a:rPr lang="en-US" dirty="0" smtClean="0"/>
              <a:t>How do we know about protein structure?</a:t>
            </a:r>
          </a:p>
          <a:p>
            <a:r>
              <a:rPr lang="en-US" dirty="0" smtClean="0"/>
              <a:t>Where and how is protein structure data stored?</a:t>
            </a:r>
          </a:p>
          <a:p>
            <a:r>
              <a:rPr lang="en-US" dirty="0" smtClean="0"/>
              <a:t>Why </a:t>
            </a:r>
            <a:r>
              <a:rPr lang="en-US" dirty="0"/>
              <a:t>is it important</a:t>
            </a:r>
            <a:r>
              <a:rPr lang="en-US" dirty="0" smtClean="0"/>
              <a:t>?</a:t>
            </a:r>
          </a:p>
          <a:p>
            <a:r>
              <a:rPr lang="en-US" dirty="0"/>
              <a:t>Sequence/structure/function </a:t>
            </a:r>
            <a:r>
              <a:rPr lang="en-US" dirty="0" smtClean="0"/>
              <a:t>relationships</a:t>
            </a:r>
          </a:p>
          <a:p>
            <a:r>
              <a:rPr lang="en-US" dirty="0" smtClean="0"/>
              <a:t>What can we do with protein structure information?</a:t>
            </a:r>
          </a:p>
          <a:p>
            <a:r>
              <a:rPr lang="en-US" dirty="0" smtClean="0"/>
              <a:t>Visualising and analysing protein structure</a:t>
            </a:r>
            <a:endParaRPr lang="en-US" dirty="0"/>
          </a:p>
        </p:txBody>
      </p:sp>
    </p:spTree>
    <p:extLst>
      <p:ext uri="{BB962C8B-B14F-4D97-AF65-F5344CB8AC3E}">
        <p14:creationId xmlns:p14="http://schemas.microsoft.com/office/powerpoint/2010/main" val="3383457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7030A0"/>
                </a:solidFill>
              </a:rPr>
              <a:t>Practical 04-01</a:t>
            </a:r>
            <a:endParaRPr lang="en-US" dirty="0">
              <a:solidFill>
                <a:srgbClr val="7030A0"/>
              </a:solidFill>
            </a:endParaRPr>
          </a:p>
        </p:txBody>
      </p:sp>
      <p:sp>
        <p:nvSpPr>
          <p:cNvPr id="5" name="Text Placeholder 4"/>
          <p:cNvSpPr>
            <a:spLocks noGrp="1"/>
          </p:cNvSpPr>
          <p:nvPr>
            <p:ph type="body" idx="1"/>
          </p:nvPr>
        </p:nvSpPr>
        <p:spPr/>
        <p:txBody>
          <a:bodyPr/>
          <a:lstStyle/>
          <a:p>
            <a:r>
              <a:rPr lang="en-US" dirty="0" smtClean="0"/>
              <a:t>Searching for data in the Protein structure database (RCSB)</a:t>
            </a:r>
          </a:p>
          <a:p>
            <a:endParaRPr lang="en-US" dirty="0"/>
          </a:p>
        </p:txBody>
      </p:sp>
    </p:spTree>
    <p:extLst>
      <p:ext uri="{BB962C8B-B14F-4D97-AF65-F5344CB8AC3E}">
        <p14:creationId xmlns:p14="http://schemas.microsoft.com/office/powerpoint/2010/main" val="1666109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2</a:t>
            </a:r>
            <a:endParaRPr lang="en-US" sz="5400" dirty="0"/>
          </a:p>
        </p:txBody>
      </p:sp>
      <p:sp>
        <p:nvSpPr>
          <p:cNvPr id="5" name="Text Placeholder 4"/>
          <p:cNvSpPr>
            <a:spLocks noGrp="1"/>
          </p:cNvSpPr>
          <p:nvPr>
            <p:ph type="body" idx="1"/>
          </p:nvPr>
        </p:nvSpPr>
        <p:spPr/>
        <p:txBody>
          <a:bodyPr/>
          <a:lstStyle/>
          <a:p>
            <a:r>
              <a:rPr lang="en-US" dirty="0" smtClean="0"/>
              <a:t>Protein structure file format</a:t>
            </a:r>
          </a:p>
          <a:p>
            <a:r>
              <a:rPr lang="en-US" dirty="0" smtClean="0"/>
              <a:t>Protein structure visualisation</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63627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RCSB Protein Structure File Format</a:t>
            </a:r>
            <a:endParaRPr lang="en-US" sz="3600" dirty="0"/>
          </a:p>
        </p:txBody>
      </p:sp>
      <p:sp>
        <p:nvSpPr>
          <p:cNvPr id="3" name="Content Placeholder 2"/>
          <p:cNvSpPr>
            <a:spLocks noGrp="1"/>
          </p:cNvSpPr>
          <p:nvPr>
            <p:ph idx="1"/>
          </p:nvPr>
        </p:nvSpPr>
        <p:spPr>
          <a:xfrm>
            <a:off x="1002792" y="1690688"/>
            <a:ext cx="10515600" cy="4351338"/>
          </a:xfrm>
        </p:spPr>
        <p:txBody>
          <a:bodyPr>
            <a:normAutofit/>
          </a:bodyPr>
          <a:lstStyle/>
          <a:p>
            <a:r>
              <a:rPr lang="en-US" sz="2400" dirty="0" smtClean="0"/>
              <a:t>New PDBx/mmCIF: ‘macro-molecular </a:t>
            </a:r>
            <a:r>
              <a:rPr lang="en-US" sz="2400" dirty="0"/>
              <a:t>Crystallographic Information File'</a:t>
            </a:r>
            <a:endParaRPr lang="en-US" sz="2400" dirty="0" smtClean="0"/>
          </a:p>
          <a:p>
            <a:r>
              <a:rPr lang="en-US" sz="2400" dirty="0" smtClean="0"/>
              <a:t>RCSB entries distributed in PDBx/mmCIF file format standard in 2014</a:t>
            </a:r>
          </a:p>
          <a:p>
            <a:r>
              <a:rPr lang="en-US" sz="2400" dirty="0" smtClean="0"/>
              <a:t>Old PDB format not been modified or extended since 2012: now frozen</a:t>
            </a:r>
          </a:p>
          <a:p>
            <a:r>
              <a:rPr lang="en-US" sz="2400" dirty="0" smtClean="0"/>
              <a:t>As PDBx/mmCIF format evolves PDB format files will become outdated</a:t>
            </a:r>
          </a:p>
          <a:p>
            <a:r>
              <a:rPr lang="en-US" sz="2400" dirty="0" smtClean="0"/>
              <a:t>190 page file </a:t>
            </a:r>
            <a:r>
              <a:rPr lang="en-US" sz="2400" dirty="0"/>
              <a:t>format </a:t>
            </a:r>
            <a:r>
              <a:rPr lang="en-US" sz="2400" dirty="0" smtClean="0"/>
              <a:t>description</a:t>
            </a:r>
            <a:r>
              <a:rPr lang="en-US" sz="2400" dirty="0"/>
              <a:t>!</a:t>
            </a:r>
            <a:r>
              <a:rPr lang="en-US" sz="2400" dirty="0" smtClean="0"/>
              <a:t> ftp</a:t>
            </a:r>
            <a:r>
              <a:rPr lang="en-US" sz="2400" dirty="0"/>
              <a:t>://</a:t>
            </a:r>
            <a:r>
              <a:rPr lang="en-US" sz="2400" dirty="0" smtClean="0"/>
              <a:t>ftp.wwpdb.org/pub/pdb/doc/format_descriptions/Format_v33_A4.pdf</a:t>
            </a:r>
          </a:p>
          <a:p>
            <a:r>
              <a:rPr lang="en-US" sz="2400" dirty="0" smtClean="0"/>
              <a:t>Based </a:t>
            </a:r>
            <a:r>
              <a:rPr lang="en-US" sz="2400" dirty="0"/>
              <a:t>on context free </a:t>
            </a:r>
            <a:r>
              <a:rPr lang="en-US" sz="2400" dirty="0" smtClean="0"/>
              <a:t>simple grammar</a:t>
            </a:r>
            <a:r>
              <a:rPr lang="en-US" sz="2400" dirty="0"/>
              <a:t>: </a:t>
            </a:r>
            <a:r>
              <a:rPr lang="en-US" sz="2400" dirty="0" smtClean="0"/>
              <a:t>Data </a:t>
            </a:r>
            <a:r>
              <a:rPr lang="en-US" sz="2400" dirty="0"/>
              <a:t>are presented in either key-value or tabular form. It is much easier to parse than the record-oriented PDB format</a:t>
            </a:r>
            <a:endParaRPr lang="en-US" sz="2400" dirty="0" smtClean="0"/>
          </a:p>
          <a:p>
            <a:r>
              <a:rPr lang="en-US" sz="2400" dirty="0" smtClean="0"/>
              <a:t>Parsing tools available in most languages and toolkits (bioPython, bioJava)</a:t>
            </a:r>
          </a:p>
          <a:p>
            <a:endParaRPr lang="en-US" sz="2400" dirty="0"/>
          </a:p>
        </p:txBody>
      </p:sp>
    </p:spTree>
    <p:extLst>
      <p:ext uri="{BB962C8B-B14F-4D97-AF65-F5344CB8AC3E}">
        <p14:creationId xmlns:p14="http://schemas.microsoft.com/office/powerpoint/2010/main" val="2140002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879475"/>
          </a:xfrm>
        </p:spPr>
        <p:txBody>
          <a:bodyPr>
            <a:normAutofit/>
          </a:bodyPr>
          <a:lstStyle/>
          <a:p>
            <a:r>
              <a:rPr lang="en-US" sz="3600" dirty="0" smtClean="0"/>
              <a:t>PDBx/mmCIF format</a:t>
            </a:r>
            <a:endParaRPr lang="en-US" sz="36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082" b="52383"/>
          <a:stretch/>
        </p:blipFill>
        <p:spPr>
          <a:xfrm>
            <a:off x="423269" y="4151870"/>
            <a:ext cx="11371100" cy="127566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3577" b="-1"/>
          <a:stretch/>
        </p:blipFill>
        <p:spPr>
          <a:xfrm>
            <a:off x="644023" y="3438989"/>
            <a:ext cx="7150100" cy="3525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999" b="45518"/>
          <a:stretch/>
        </p:blipFill>
        <p:spPr>
          <a:xfrm>
            <a:off x="644023" y="1344705"/>
            <a:ext cx="5994400" cy="1738845"/>
          </a:xfrm>
          <a:prstGeom prst="rect">
            <a:avLst/>
          </a:prstGeom>
        </p:spPr>
      </p:pic>
      <p:sp>
        <p:nvSpPr>
          <p:cNvPr id="9" name="TextBox 8"/>
          <p:cNvSpPr txBox="1"/>
          <p:nvPr/>
        </p:nvSpPr>
        <p:spPr>
          <a:xfrm flipH="1">
            <a:off x="644023" y="5782975"/>
            <a:ext cx="7381776" cy="646331"/>
          </a:xfrm>
          <a:prstGeom prst="rect">
            <a:avLst/>
          </a:prstGeom>
          <a:noFill/>
        </p:spPr>
        <p:txBody>
          <a:bodyPr wrap="square" rtlCol="0">
            <a:spAutoFit/>
          </a:bodyPr>
          <a:lstStyle/>
          <a:p>
            <a:r>
              <a:rPr lang="en-US" dirty="0" smtClean="0"/>
              <a:t>? Missing values: col 9: insertion code</a:t>
            </a:r>
          </a:p>
          <a:p>
            <a:r>
              <a:rPr lang="en-US" dirty="0" smtClean="0"/>
              <a:t>Col 15: sigma X : standard uncertainty of coordinate (0.01% of PDB entries)</a:t>
            </a:r>
            <a:endParaRPr lang="en-US" dirty="0"/>
          </a:p>
        </p:txBody>
      </p:sp>
    </p:spTree>
    <p:extLst>
      <p:ext uri="{BB962C8B-B14F-4D97-AF65-F5344CB8AC3E}">
        <p14:creationId xmlns:p14="http://schemas.microsoft.com/office/powerpoint/2010/main" val="17727968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PM Lipase structures in the RCSB</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39" y="1444752"/>
            <a:ext cx="10424829" cy="4484274"/>
          </a:xfrm>
          <a:prstGeom prst="rect">
            <a:avLst/>
          </a:prstGeom>
        </p:spPr>
      </p:pic>
    </p:spTree>
    <p:extLst>
      <p:ext uri="{BB962C8B-B14F-4D97-AF65-F5344CB8AC3E}">
        <p14:creationId xmlns:p14="http://schemas.microsoft.com/office/powerpoint/2010/main" val="1252440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548005"/>
            <a:ext cx="10515600" cy="565317"/>
          </a:xfrm>
        </p:spPr>
        <p:txBody>
          <a:bodyPr>
            <a:normAutofit fontScale="90000"/>
          </a:bodyPr>
          <a:lstStyle/>
          <a:p>
            <a:r>
              <a:rPr lang="en-US" sz="3600" dirty="0" smtClean="0"/>
              <a:t>Protein structure visualisation</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126" y="2091180"/>
            <a:ext cx="2577676" cy="34056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638" y="2079431"/>
            <a:ext cx="2347488" cy="33380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79431"/>
            <a:ext cx="2513240" cy="33768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929" y="1649525"/>
            <a:ext cx="2534871" cy="3627804"/>
          </a:xfrm>
          <a:prstGeom prst="rect">
            <a:avLst/>
          </a:prstGeom>
        </p:spPr>
      </p:pic>
    </p:spTree>
    <p:extLst>
      <p:ext uri="{BB962C8B-B14F-4D97-AF65-F5344CB8AC3E}">
        <p14:creationId xmlns:p14="http://schemas.microsoft.com/office/powerpoint/2010/main" val="5022229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4089"/>
          </a:xfrm>
        </p:spPr>
        <p:txBody>
          <a:bodyPr>
            <a:normAutofit/>
          </a:bodyPr>
          <a:lstStyle/>
          <a:p>
            <a:r>
              <a:rPr lang="en-US" sz="3200" dirty="0"/>
              <a:t>Protein structure visualisation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866" y="1278480"/>
            <a:ext cx="4969382" cy="42148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71" y="1427747"/>
            <a:ext cx="4892832" cy="3916279"/>
          </a:xfrm>
          <a:prstGeom prst="rect">
            <a:avLst/>
          </a:prstGeom>
        </p:spPr>
      </p:pic>
      <p:sp>
        <p:nvSpPr>
          <p:cNvPr id="7" name="TextBox 6"/>
          <p:cNvSpPr txBox="1"/>
          <p:nvPr/>
        </p:nvSpPr>
        <p:spPr>
          <a:xfrm>
            <a:off x="1058779" y="5727032"/>
            <a:ext cx="2812758" cy="369332"/>
          </a:xfrm>
          <a:prstGeom prst="rect">
            <a:avLst/>
          </a:prstGeom>
          <a:noFill/>
        </p:spPr>
        <p:txBody>
          <a:bodyPr wrap="none" rtlCol="0">
            <a:spAutoFit/>
          </a:bodyPr>
          <a:lstStyle/>
          <a:p>
            <a:r>
              <a:rPr lang="en-US" dirty="0" smtClean="0"/>
              <a:t>Red- glycerol, green calcium</a:t>
            </a:r>
          </a:p>
        </p:txBody>
      </p:sp>
    </p:spTree>
    <p:extLst>
      <p:ext uri="{BB962C8B-B14F-4D97-AF65-F5344CB8AC3E}">
        <p14:creationId xmlns:p14="http://schemas.microsoft.com/office/powerpoint/2010/main" val="10230951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168" y="116141"/>
            <a:ext cx="10515600" cy="1325563"/>
          </a:xfrm>
        </p:spPr>
        <p:txBody>
          <a:bodyPr>
            <a:normAutofit/>
          </a:bodyPr>
          <a:lstStyle/>
          <a:p>
            <a:r>
              <a:rPr lang="en-US" sz="3600" dirty="0" smtClean="0"/>
              <a:t>Structures become art</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564" y="1060704"/>
            <a:ext cx="9602978" cy="5487416"/>
          </a:xfrm>
          <a:prstGeom prst="rect">
            <a:avLst/>
          </a:prstGeom>
        </p:spPr>
      </p:pic>
    </p:spTree>
    <p:extLst>
      <p:ext uri="{BB962C8B-B14F-4D97-AF65-F5344CB8AC3E}">
        <p14:creationId xmlns:p14="http://schemas.microsoft.com/office/powerpoint/2010/main" val="1708893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solidFill>
                  <a:srgbClr val="7030A0"/>
                </a:solidFill>
              </a:rPr>
              <a:t>Practical 04-02</a:t>
            </a:r>
            <a:endParaRPr lang="en-US" sz="5400" dirty="0">
              <a:solidFill>
                <a:srgbClr val="7030A0"/>
              </a:solidFill>
            </a:endParaRPr>
          </a:p>
        </p:txBody>
      </p:sp>
      <p:sp>
        <p:nvSpPr>
          <p:cNvPr id="5" name="Text Placeholder 4"/>
          <p:cNvSpPr>
            <a:spLocks noGrp="1"/>
          </p:cNvSpPr>
          <p:nvPr>
            <p:ph type="body" idx="1"/>
          </p:nvPr>
        </p:nvSpPr>
        <p:spPr/>
        <p:txBody>
          <a:bodyPr/>
          <a:lstStyle/>
          <a:p>
            <a:r>
              <a:rPr lang="en-US" dirty="0" smtClean="0"/>
              <a:t>Protein structure visualisation using NGL – a web-based viewer</a:t>
            </a:r>
          </a:p>
          <a:p>
            <a:endParaRPr lang="en-US" dirty="0"/>
          </a:p>
        </p:txBody>
      </p:sp>
    </p:spTree>
    <p:extLst>
      <p:ext uri="{BB962C8B-B14F-4D97-AF65-F5344CB8AC3E}">
        <p14:creationId xmlns:p14="http://schemas.microsoft.com/office/powerpoint/2010/main" val="1801560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3</a:t>
            </a:r>
            <a:endParaRPr lang="en-US" sz="5400" dirty="0"/>
          </a:p>
        </p:txBody>
      </p:sp>
      <p:sp>
        <p:nvSpPr>
          <p:cNvPr id="5" name="Text Placeholder 4"/>
          <p:cNvSpPr>
            <a:spLocks noGrp="1"/>
          </p:cNvSpPr>
          <p:nvPr>
            <p:ph type="body" idx="1"/>
          </p:nvPr>
        </p:nvSpPr>
        <p:spPr/>
        <p:txBody>
          <a:bodyPr/>
          <a:lstStyle/>
          <a:p>
            <a:r>
              <a:rPr lang="en-US" dirty="0" smtClean="0"/>
              <a:t>Sequence/structure/function relationships</a:t>
            </a:r>
          </a:p>
          <a:p>
            <a:r>
              <a:rPr lang="en-US" dirty="0" smtClean="0"/>
              <a:t>Protein families</a:t>
            </a:r>
          </a:p>
          <a:p>
            <a:r>
              <a:rPr lang="en-US" dirty="0" smtClean="0"/>
              <a:t>What can protein structure be used for?</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52848"/>
            <a:ext cx="2129603" cy="1665329"/>
          </a:xfrm>
          <a:prstGeom prst="rect">
            <a:avLst/>
          </a:prstGeom>
        </p:spPr>
      </p:pic>
    </p:spTree>
    <p:extLst>
      <p:ext uri="{BB962C8B-B14F-4D97-AF65-F5344CB8AC3E}">
        <p14:creationId xmlns:p14="http://schemas.microsoft.com/office/powerpoint/2010/main" val="115698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1</a:t>
            </a:r>
            <a:endParaRPr lang="en-US" sz="5400" dirty="0"/>
          </a:p>
        </p:txBody>
      </p:sp>
      <p:sp>
        <p:nvSpPr>
          <p:cNvPr id="5" name="Text Placeholder 4"/>
          <p:cNvSpPr>
            <a:spLocks noGrp="1"/>
          </p:cNvSpPr>
          <p:nvPr>
            <p:ph type="body" idx="1"/>
          </p:nvPr>
        </p:nvSpPr>
        <p:spPr/>
        <p:txBody>
          <a:bodyPr>
            <a:normAutofit fontScale="92500" lnSpcReduction="20000"/>
          </a:bodyPr>
          <a:lstStyle/>
          <a:p>
            <a:r>
              <a:rPr lang="en-US" dirty="0" smtClean="0"/>
              <a:t>What is protein structure?</a:t>
            </a:r>
          </a:p>
          <a:p>
            <a:r>
              <a:rPr lang="en-US" dirty="0" smtClean="0"/>
              <a:t>How do we know about protein structure?</a:t>
            </a:r>
          </a:p>
          <a:p>
            <a:r>
              <a:rPr lang="en-US" dirty="0" smtClean="0"/>
              <a:t>Where is structure information stored</a:t>
            </a:r>
          </a:p>
          <a:p>
            <a:r>
              <a:rPr lang="en-US" dirty="0" smtClean="0">
                <a:solidFill>
                  <a:srgbClr val="7030A0"/>
                </a:solidFill>
              </a:rPr>
              <a:t>Practical 01: Exploring the protein structure databank (RCSB)</a:t>
            </a:r>
            <a:endParaRPr lang="en-US" dirty="0">
              <a:solidFill>
                <a:srgbClr val="7030A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5192648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838200" y="365126"/>
            <a:ext cx="10515600" cy="757822"/>
          </a:xfrm>
        </p:spPr>
        <p:txBody>
          <a:bodyPr>
            <a:normAutofit/>
          </a:bodyPr>
          <a:lstStyle/>
          <a:p>
            <a:r>
              <a:rPr lang="en-US" sz="3600" dirty="0" smtClean="0"/>
              <a:t>Sequence/Structure/Function relationships</a:t>
            </a:r>
            <a:endParaRPr lang="en-US" sz="3600" dirty="0"/>
          </a:p>
        </p:txBody>
      </p:sp>
      <p:pic>
        <p:nvPicPr>
          <p:cNvPr id="195588" name="Picture 4" descr="Picture 59"/>
          <p:cNvPicPr>
            <a:picLocks noChangeAspect="1" noChangeArrowheads="1"/>
          </p:cNvPicPr>
          <p:nvPr/>
        </p:nvPicPr>
        <p:blipFill>
          <a:blip r:embed="rId3">
            <a:extLst>
              <a:ext uri="{28A0092B-C50C-407E-A947-70E740481C1C}">
                <a14:useLocalDpi xmlns:a14="http://schemas.microsoft.com/office/drawing/2010/main" val="0"/>
              </a:ext>
            </a:extLst>
          </a:blip>
          <a:srcRect t="8946"/>
          <a:stretch>
            <a:fillRect/>
          </a:stretch>
        </p:blipFill>
        <p:spPr bwMode="auto">
          <a:xfrm>
            <a:off x="2037346" y="1516988"/>
            <a:ext cx="6740893" cy="5191262"/>
          </a:xfrm>
          <a:prstGeom prst="rect">
            <a:avLst/>
          </a:prstGeom>
          <a:noFill/>
          <a:extLst>
            <a:ext uri="{909E8E84-426E-40dd-AFC4-6F175D3DCCD1}">
              <a14:hiddenFill xmlns="" xmlns:a14="http://schemas.microsoft.com/office/drawing/2010/main">
                <a:solidFill>
                  <a:srgbClr val="FFFFFF"/>
                </a:solidFill>
              </a14:hiddenFill>
            </a:ext>
          </a:extLst>
        </p:spPr>
      </p:pic>
      <p:sp>
        <p:nvSpPr>
          <p:cNvPr id="195589" name="Text Box 5"/>
          <p:cNvSpPr txBox="1">
            <a:spLocks noChangeArrowheads="1"/>
          </p:cNvSpPr>
          <p:nvPr/>
        </p:nvSpPr>
        <p:spPr bwMode="auto">
          <a:xfrm>
            <a:off x="9730186" y="6338918"/>
            <a:ext cx="2324662" cy="36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dirty="0" smtClean="0"/>
              <a:t>Christine Orengo</a:t>
            </a:r>
            <a:r>
              <a:rPr lang="en-US" dirty="0"/>
              <a:t>, UCL</a:t>
            </a:r>
          </a:p>
        </p:txBody>
      </p:sp>
      <p:sp>
        <p:nvSpPr>
          <p:cNvPr id="2" name="TextBox 1"/>
          <p:cNvSpPr txBox="1"/>
          <p:nvPr/>
        </p:nvSpPr>
        <p:spPr>
          <a:xfrm>
            <a:off x="838200" y="1138991"/>
            <a:ext cx="10292498" cy="523220"/>
          </a:xfrm>
          <a:prstGeom prst="rect">
            <a:avLst/>
          </a:prstGeom>
          <a:noFill/>
        </p:spPr>
        <p:txBody>
          <a:bodyPr wrap="none" rtlCol="0">
            <a:spAutoFit/>
          </a:bodyPr>
          <a:lstStyle/>
          <a:p>
            <a:r>
              <a:rPr lang="en-US" sz="2800" dirty="0" smtClean="0"/>
              <a:t>Proteins with low sequence similarity can have very similar structures</a:t>
            </a:r>
          </a:p>
        </p:txBody>
      </p:sp>
    </p:spTree>
    <p:extLst>
      <p:ext uri="{BB962C8B-B14F-4D97-AF65-F5344CB8AC3E}">
        <p14:creationId xmlns:p14="http://schemas.microsoft.com/office/powerpoint/2010/main" val="917747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183" y="1607381"/>
            <a:ext cx="5588000" cy="402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96613" name="Text Box 5"/>
          <p:cNvSpPr txBox="1">
            <a:spLocks noChangeArrowheads="1"/>
          </p:cNvSpPr>
          <p:nvPr/>
        </p:nvSpPr>
        <p:spPr bwMode="auto">
          <a:xfrm>
            <a:off x="9381584" y="6134600"/>
            <a:ext cx="2893573"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400" dirty="0"/>
              <a:t>He et al. (</a:t>
            </a:r>
            <a:r>
              <a:rPr lang="en-US" sz="1400" dirty="0" smtClean="0"/>
              <a:t>2008) PNAS</a:t>
            </a:r>
            <a:r>
              <a:rPr lang="en-US" sz="1400" dirty="0"/>
              <a:t>, 105,14412</a:t>
            </a:r>
          </a:p>
        </p:txBody>
      </p:sp>
      <p:sp>
        <p:nvSpPr>
          <p:cNvPr id="196614" name="Text Box 6"/>
          <p:cNvSpPr txBox="1">
            <a:spLocks noChangeArrowheads="1"/>
          </p:cNvSpPr>
          <p:nvPr/>
        </p:nvSpPr>
        <p:spPr bwMode="auto">
          <a:xfrm>
            <a:off x="2737183" y="5626769"/>
            <a:ext cx="6717633" cy="10156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sz="2000" dirty="0"/>
              <a:t>Two designed proteins with 7 amino acid differences (in </a:t>
            </a:r>
            <a:r>
              <a:rPr lang="en-US" sz="2000" dirty="0" smtClean="0"/>
              <a:t>red). </a:t>
            </a:r>
          </a:p>
          <a:p>
            <a:pPr algn="ctr"/>
            <a:r>
              <a:rPr lang="en-US" sz="2000" dirty="0" smtClean="0"/>
              <a:t>Change: all-alpha </a:t>
            </a:r>
            <a:r>
              <a:rPr lang="en-US" sz="2000" dirty="0"/>
              <a:t>fold to an alpha/beta fold </a:t>
            </a:r>
            <a:endParaRPr lang="en-US" sz="2000" dirty="0" smtClean="0"/>
          </a:p>
          <a:p>
            <a:pPr algn="ctr"/>
            <a:r>
              <a:rPr lang="en-US" sz="2000" dirty="0" smtClean="0"/>
              <a:t>88%sequence </a:t>
            </a:r>
            <a:r>
              <a:rPr lang="en-US" sz="2000" dirty="0"/>
              <a:t>identity</a:t>
            </a:r>
          </a:p>
        </p:txBody>
      </p:sp>
      <p:sp>
        <p:nvSpPr>
          <p:cNvPr id="7" name="Rectangle 2"/>
          <p:cNvSpPr>
            <a:spLocks noGrp="1" noChangeArrowheads="1"/>
          </p:cNvSpPr>
          <p:nvPr>
            <p:ph type="title"/>
          </p:nvPr>
        </p:nvSpPr>
        <p:spPr>
          <a:xfrm>
            <a:off x="838200" y="365126"/>
            <a:ext cx="10515600" cy="757822"/>
          </a:xfrm>
        </p:spPr>
        <p:txBody>
          <a:bodyPr>
            <a:normAutofit/>
          </a:bodyPr>
          <a:lstStyle/>
          <a:p>
            <a:r>
              <a:rPr lang="en-US" sz="3600" dirty="0" smtClean="0"/>
              <a:t>Sequence/Structure/Function relationships</a:t>
            </a:r>
            <a:endParaRPr lang="en-US" sz="3600" dirty="0"/>
          </a:p>
        </p:txBody>
      </p:sp>
      <p:sp>
        <p:nvSpPr>
          <p:cNvPr id="8" name="TextBox 7"/>
          <p:cNvSpPr txBox="1"/>
          <p:nvPr/>
        </p:nvSpPr>
        <p:spPr>
          <a:xfrm>
            <a:off x="479547" y="1130328"/>
            <a:ext cx="10766024" cy="954107"/>
          </a:xfrm>
          <a:prstGeom prst="rect">
            <a:avLst/>
          </a:prstGeom>
          <a:noFill/>
        </p:spPr>
        <p:txBody>
          <a:bodyPr wrap="none" rtlCol="0">
            <a:spAutoFit/>
          </a:bodyPr>
          <a:lstStyle/>
          <a:p>
            <a:r>
              <a:rPr lang="en-US" sz="2800" dirty="0" smtClean="0"/>
              <a:t>Proteins with high sequence similarity can have very different  structures</a:t>
            </a:r>
          </a:p>
          <a:p>
            <a:r>
              <a:rPr lang="en-US" sz="2800" dirty="0" smtClean="0"/>
              <a:t>No absolute rules</a:t>
            </a:r>
            <a:endParaRPr lang="en-US" sz="2800" dirty="0"/>
          </a:p>
        </p:txBody>
      </p:sp>
    </p:spTree>
    <p:extLst>
      <p:ext uri="{BB962C8B-B14F-4D97-AF65-F5344CB8AC3E}">
        <p14:creationId xmlns:p14="http://schemas.microsoft.com/office/powerpoint/2010/main" val="731208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668" y="187781"/>
            <a:ext cx="11141552" cy="823595"/>
          </a:xfrm>
        </p:spPr>
        <p:txBody>
          <a:bodyPr>
            <a:normAutofit/>
          </a:bodyPr>
          <a:lstStyle/>
          <a:p>
            <a:r>
              <a:rPr lang="en-US" sz="3600" dirty="0" smtClean="0"/>
              <a:t>Sequence/structure/function relationships: domain context</a:t>
            </a:r>
            <a:endParaRPr lang="en-US" sz="3600"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r="4671" b="3019"/>
          <a:stretch/>
        </p:blipFill>
        <p:spPr>
          <a:xfrm>
            <a:off x="2727158" y="844279"/>
            <a:ext cx="5941353" cy="5761523"/>
          </a:xfrm>
        </p:spPr>
      </p:pic>
      <p:sp>
        <p:nvSpPr>
          <p:cNvPr id="3" name="TextBox 2"/>
          <p:cNvSpPr txBox="1"/>
          <p:nvPr/>
        </p:nvSpPr>
        <p:spPr>
          <a:xfrm>
            <a:off x="7921792" y="6436525"/>
            <a:ext cx="3936014" cy="338554"/>
          </a:xfrm>
          <a:prstGeom prst="rect">
            <a:avLst/>
          </a:prstGeom>
          <a:noFill/>
        </p:spPr>
        <p:txBody>
          <a:bodyPr wrap="none" rtlCol="0">
            <a:spAutoFit/>
          </a:bodyPr>
          <a:lstStyle/>
          <a:p>
            <a:r>
              <a:rPr lang="en-US" sz="1600" dirty="0" smtClean="0"/>
              <a:t>Das et al., (2015) Curr Opin Genet Dev: 35:40</a:t>
            </a:r>
            <a:endParaRPr lang="en-US" sz="1600" dirty="0"/>
          </a:p>
        </p:txBody>
      </p:sp>
    </p:spTree>
    <p:extLst>
      <p:ext uri="{BB962C8B-B14F-4D97-AF65-F5344CB8AC3E}">
        <p14:creationId xmlns:p14="http://schemas.microsoft.com/office/powerpoint/2010/main" val="173272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752" y="365125"/>
            <a:ext cx="10515600" cy="823595"/>
          </a:xfrm>
        </p:spPr>
        <p:txBody>
          <a:bodyPr>
            <a:normAutofit/>
          </a:bodyPr>
          <a:lstStyle/>
          <a:p>
            <a:r>
              <a:rPr lang="en-US" sz="3600" dirty="0" smtClean="0"/>
              <a:t>Sequence/structure/function: functional diversity</a:t>
            </a:r>
            <a:endParaRPr lang="en-US" sz="3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804" y="1505577"/>
            <a:ext cx="7317628" cy="4946990"/>
          </a:xfrm>
          <a:prstGeom prst="rect">
            <a:avLst/>
          </a:prstGeom>
        </p:spPr>
      </p:pic>
      <p:sp>
        <p:nvSpPr>
          <p:cNvPr id="3" name="TextBox 2"/>
          <p:cNvSpPr txBox="1"/>
          <p:nvPr/>
        </p:nvSpPr>
        <p:spPr>
          <a:xfrm>
            <a:off x="434752" y="1048065"/>
            <a:ext cx="9895733" cy="800219"/>
          </a:xfrm>
          <a:prstGeom prst="rect">
            <a:avLst/>
          </a:prstGeom>
          <a:noFill/>
        </p:spPr>
        <p:txBody>
          <a:bodyPr wrap="square" rtlCol="0">
            <a:spAutoFit/>
          </a:bodyPr>
          <a:lstStyle/>
          <a:p>
            <a:r>
              <a:rPr lang="en-US" sz="2800" dirty="0" smtClean="0"/>
              <a:t>Functional diversity can arise due to one or more mechanisms</a:t>
            </a:r>
            <a:endParaRPr lang="en-US" sz="2800" dirty="0"/>
          </a:p>
          <a:p>
            <a:endParaRPr lang="en-US" dirty="0"/>
          </a:p>
        </p:txBody>
      </p:sp>
      <p:sp>
        <p:nvSpPr>
          <p:cNvPr id="6" name="TextBox 5"/>
          <p:cNvSpPr txBox="1"/>
          <p:nvPr/>
        </p:nvSpPr>
        <p:spPr>
          <a:xfrm>
            <a:off x="7921792" y="6436525"/>
            <a:ext cx="3936014" cy="338554"/>
          </a:xfrm>
          <a:prstGeom prst="rect">
            <a:avLst/>
          </a:prstGeom>
          <a:noFill/>
        </p:spPr>
        <p:txBody>
          <a:bodyPr wrap="none" rtlCol="0">
            <a:spAutoFit/>
          </a:bodyPr>
          <a:lstStyle/>
          <a:p>
            <a:r>
              <a:rPr lang="en-US" sz="1600" dirty="0" smtClean="0"/>
              <a:t>Das et al., (2015) Curr Opin Genet Dev: 35:40</a:t>
            </a:r>
            <a:endParaRPr lang="en-US" sz="1600" dirty="0"/>
          </a:p>
        </p:txBody>
      </p:sp>
    </p:spTree>
    <p:extLst>
      <p:ext uri="{BB962C8B-B14F-4D97-AF65-F5344CB8AC3E}">
        <p14:creationId xmlns:p14="http://schemas.microsoft.com/office/powerpoint/2010/main" val="1809904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895" y="184151"/>
            <a:ext cx="10515600" cy="981101"/>
          </a:xfrm>
        </p:spPr>
        <p:txBody>
          <a:bodyPr>
            <a:normAutofit/>
          </a:bodyPr>
          <a:lstStyle/>
          <a:p>
            <a:r>
              <a:rPr lang="en-US" sz="3600" dirty="0" smtClean="0"/>
              <a:t>Protein structure classification</a:t>
            </a:r>
            <a:endParaRPr lang="en-US" sz="3600" dirty="0"/>
          </a:p>
        </p:txBody>
      </p:sp>
      <p:sp>
        <p:nvSpPr>
          <p:cNvPr id="3" name="Content Placeholder 2"/>
          <p:cNvSpPr>
            <a:spLocks noGrp="1"/>
          </p:cNvSpPr>
          <p:nvPr>
            <p:ph idx="1"/>
          </p:nvPr>
        </p:nvSpPr>
        <p:spPr>
          <a:xfrm>
            <a:off x="542544" y="1409547"/>
            <a:ext cx="7171944" cy="4351338"/>
          </a:xfrm>
        </p:spPr>
        <p:txBody>
          <a:bodyPr>
            <a:normAutofit fontScale="92500"/>
          </a:bodyPr>
          <a:lstStyle/>
          <a:p>
            <a:pPr>
              <a:lnSpc>
                <a:spcPct val="110000"/>
              </a:lnSpc>
            </a:pPr>
            <a:r>
              <a:rPr lang="en-US" dirty="0" smtClean="0"/>
              <a:t>Families arise through speciation (orthologous relatives) and duplication (paralogous relatives)</a:t>
            </a:r>
          </a:p>
          <a:p>
            <a:pPr>
              <a:lnSpc>
                <a:spcPct val="110000"/>
              </a:lnSpc>
            </a:pPr>
            <a:r>
              <a:rPr lang="en-US" dirty="0"/>
              <a:t>E</a:t>
            </a:r>
            <a:r>
              <a:rPr lang="en-US" dirty="0" smtClean="0"/>
              <a:t>xplore how relatives diverge and mechanisms for functional change</a:t>
            </a:r>
          </a:p>
          <a:p>
            <a:pPr>
              <a:lnSpc>
                <a:spcPct val="110000"/>
              </a:lnSpc>
            </a:pPr>
            <a:r>
              <a:rPr lang="en-US" dirty="0" smtClean="0"/>
              <a:t>Hierarchical classification : CATH and </a:t>
            </a:r>
            <a:r>
              <a:rPr lang="en-US" dirty="0" smtClean="0"/>
              <a:t>SCOP2</a:t>
            </a:r>
            <a:endParaRPr lang="en-US" dirty="0" smtClean="0"/>
          </a:p>
          <a:p>
            <a:pPr>
              <a:lnSpc>
                <a:spcPct val="110000"/>
              </a:lnSpc>
            </a:pPr>
            <a:r>
              <a:rPr lang="en-US" dirty="0" smtClean="0"/>
              <a:t>As more structures solved: where does one fold end and another begin?: Fold continuum</a:t>
            </a:r>
          </a:p>
          <a:p>
            <a:pPr>
              <a:lnSpc>
                <a:spcPct val="110000"/>
              </a:lnSpc>
            </a:pPr>
            <a:r>
              <a:rPr lang="en-US" i="1" dirty="0"/>
              <a:t>www.cathdb.info/</a:t>
            </a:r>
            <a:endParaRPr lang="en-US" dirty="0" smtClean="0"/>
          </a:p>
          <a:p>
            <a:endParaRPr lang="en-US" dirty="0" smtClean="0"/>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418" y="1196912"/>
            <a:ext cx="3461038" cy="453231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028" b="38084"/>
          <a:stretch/>
        </p:blipFill>
        <p:spPr>
          <a:xfrm>
            <a:off x="340895" y="5702572"/>
            <a:ext cx="6483356" cy="9831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908" y="5792545"/>
            <a:ext cx="4130548" cy="959622"/>
          </a:xfrm>
          <a:prstGeom prst="rect">
            <a:avLst/>
          </a:prstGeom>
        </p:spPr>
      </p:pic>
    </p:spTree>
    <p:extLst>
      <p:ext uri="{BB962C8B-B14F-4D97-AF65-F5344CB8AC3E}">
        <p14:creationId xmlns:p14="http://schemas.microsoft.com/office/powerpoint/2010/main" val="19775942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4299"/>
          <a:stretch/>
        </p:blipFill>
        <p:spPr>
          <a:xfrm rot="16200000">
            <a:off x="3053120" y="-725725"/>
            <a:ext cx="5306825" cy="9095978"/>
          </a:xfrm>
          <a:prstGeom prst="rect">
            <a:avLst/>
          </a:prstGeom>
        </p:spPr>
      </p:pic>
      <p:sp>
        <p:nvSpPr>
          <p:cNvPr id="5" name="TextBox 4"/>
          <p:cNvSpPr txBox="1"/>
          <p:nvPr/>
        </p:nvSpPr>
        <p:spPr>
          <a:xfrm>
            <a:off x="8977674" y="6519446"/>
            <a:ext cx="3103542" cy="338554"/>
          </a:xfrm>
          <a:prstGeom prst="rect">
            <a:avLst/>
          </a:prstGeom>
          <a:noFill/>
        </p:spPr>
        <p:txBody>
          <a:bodyPr wrap="none" rtlCol="0">
            <a:spAutoFit/>
          </a:bodyPr>
          <a:lstStyle/>
          <a:p>
            <a:r>
              <a:rPr lang="en-US" sz="1600" i="1" dirty="0" smtClean="0"/>
              <a:t>http</a:t>
            </a:r>
            <a:r>
              <a:rPr lang="en-US" sz="1600" i="1" dirty="0"/>
              <a:t>://www.rcsb.org/pdb/statistics</a:t>
            </a:r>
          </a:p>
        </p:txBody>
      </p:sp>
      <p:sp>
        <p:nvSpPr>
          <p:cNvPr id="11" name="Title 1"/>
          <p:cNvSpPr>
            <a:spLocks noGrp="1"/>
          </p:cNvSpPr>
          <p:nvPr>
            <p:ph type="title"/>
          </p:nvPr>
        </p:nvSpPr>
        <p:spPr>
          <a:xfrm>
            <a:off x="448733" y="380856"/>
            <a:ext cx="10515600" cy="787995"/>
          </a:xfrm>
        </p:spPr>
        <p:txBody>
          <a:bodyPr>
            <a:normAutofit/>
          </a:bodyPr>
          <a:lstStyle/>
          <a:p>
            <a:r>
              <a:rPr lang="en-US" sz="3600" dirty="0" smtClean="0"/>
              <a:t>Limited number of folds?</a:t>
            </a:r>
            <a:endParaRPr lang="en-US" sz="36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3374" y="1852654"/>
            <a:ext cx="1384300" cy="469900"/>
          </a:xfrm>
          <a:prstGeom prst="rect">
            <a:avLst/>
          </a:prstGeom>
        </p:spPr>
      </p:pic>
    </p:spTree>
    <p:extLst>
      <p:ext uri="{BB962C8B-B14F-4D97-AF65-F5344CB8AC3E}">
        <p14:creationId xmlns:p14="http://schemas.microsoft.com/office/powerpoint/2010/main" val="7199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838200" y="365125"/>
            <a:ext cx="10515600" cy="1185259"/>
          </a:xfrm>
        </p:spPr>
        <p:txBody>
          <a:bodyPr>
            <a:normAutofit/>
          </a:bodyPr>
          <a:lstStyle/>
          <a:p>
            <a:r>
              <a:rPr lang="en-US" sz="3600" dirty="0" smtClean="0"/>
              <a:t>What can a protein structure be used for?</a:t>
            </a:r>
            <a:endParaRPr lang="en-US" sz="3600" dirty="0"/>
          </a:p>
        </p:txBody>
      </p:sp>
      <p:sp>
        <p:nvSpPr>
          <p:cNvPr id="201731" name="Rectangle 3"/>
          <p:cNvSpPr>
            <a:spLocks noGrp="1" noChangeArrowheads="1"/>
          </p:cNvSpPr>
          <p:nvPr>
            <p:ph type="body" idx="1"/>
          </p:nvPr>
        </p:nvSpPr>
        <p:spPr>
          <a:xfrm>
            <a:off x="838200" y="1550384"/>
            <a:ext cx="6146800" cy="4351338"/>
          </a:xfrm>
        </p:spPr>
        <p:txBody>
          <a:bodyPr>
            <a:normAutofit lnSpcReduction="10000"/>
          </a:bodyPr>
          <a:lstStyle/>
          <a:p>
            <a:pPr>
              <a:lnSpc>
                <a:spcPct val="100000"/>
              </a:lnSpc>
            </a:pPr>
            <a:r>
              <a:rPr lang="en-US" dirty="0"/>
              <a:t>U</a:t>
            </a:r>
            <a:r>
              <a:rPr lang="en-US" dirty="0" smtClean="0"/>
              <a:t>nderstand </a:t>
            </a:r>
            <a:r>
              <a:rPr lang="en-US" dirty="0"/>
              <a:t>the function of a protein</a:t>
            </a:r>
          </a:p>
          <a:p>
            <a:pPr>
              <a:lnSpc>
                <a:spcPct val="100000"/>
              </a:lnSpc>
            </a:pPr>
            <a:r>
              <a:rPr lang="en-US" dirty="0"/>
              <a:t>U</a:t>
            </a:r>
            <a:r>
              <a:rPr lang="en-US" dirty="0" smtClean="0"/>
              <a:t>nderstand/explain </a:t>
            </a:r>
            <a:r>
              <a:rPr lang="en-US" dirty="0"/>
              <a:t>observations from experiment (e.g. the relationship between stability and mutation of a specific residue)</a:t>
            </a:r>
          </a:p>
          <a:p>
            <a:pPr>
              <a:lnSpc>
                <a:spcPct val="100000"/>
              </a:lnSpc>
            </a:pPr>
            <a:r>
              <a:rPr lang="en-US" dirty="0"/>
              <a:t>U</a:t>
            </a:r>
            <a:r>
              <a:rPr lang="en-US" dirty="0" smtClean="0"/>
              <a:t>nderstand </a:t>
            </a:r>
            <a:r>
              <a:rPr lang="en-US" dirty="0"/>
              <a:t>the binding mode of a ligand</a:t>
            </a:r>
          </a:p>
          <a:p>
            <a:pPr>
              <a:lnSpc>
                <a:spcPct val="100000"/>
              </a:lnSpc>
            </a:pPr>
            <a:r>
              <a:rPr lang="en-US" dirty="0"/>
              <a:t>P</a:t>
            </a:r>
            <a:r>
              <a:rPr lang="en-US" dirty="0" smtClean="0"/>
              <a:t>rotein design: engineered binding sites, engineer greater stability, engineer ‘new’ functions </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142" t="12636" r="5753" b="9899"/>
          <a:stretch/>
        </p:blipFill>
        <p:spPr>
          <a:xfrm>
            <a:off x="7122695" y="2065695"/>
            <a:ext cx="4482058" cy="3320715"/>
          </a:xfrm>
          <a:prstGeom prst="rect">
            <a:avLst/>
          </a:prstGeom>
        </p:spPr>
      </p:pic>
    </p:spTree>
    <p:extLst>
      <p:ext uri="{BB962C8B-B14F-4D97-AF65-F5344CB8AC3E}">
        <p14:creationId xmlns:p14="http://schemas.microsoft.com/office/powerpoint/2010/main" val="1804288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solidFill>
                  <a:srgbClr val="7030A0"/>
                </a:solidFill>
              </a:rPr>
              <a:t>Practical 04-03</a:t>
            </a:r>
            <a:br>
              <a:rPr lang="en-US" sz="5400" dirty="0" smtClean="0">
                <a:solidFill>
                  <a:srgbClr val="7030A0"/>
                </a:solidFill>
              </a:rPr>
            </a:br>
            <a:r>
              <a:rPr lang="en-US" sz="5400" dirty="0" smtClean="0">
                <a:solidFill>
                  <a:srgbClr val="7030A0"/>
                </a:solidFill>
              </a:rPr>
              <a:t>Practical 04-04</a:t>
            </a:r>
            <a:endParaRPr lang="en-US" sz="5400" dirty="0">
              <a:solidFill>
                <a:srgbClr val="7030A0"/>
              </a:solidFill>
            </a:endParaRPr>
          </a:p>
        </p:txBody>
      </p:sp>
      <p:sp>
        <p:nvSpPr>
          <p:cNvPr id="5" name="Text Placeholder 4"/>
          <p:cNvSpPr>
            <a:spLocks noGrp="1"/>
          </p:cNvSpPr>
          <p:nvPr>
            <p:ph type="body" idx="1"/>
          </p:nvPr>
        </p:nvSpPr>
        <p:spPr>
          <a:xfrm>
            <a:off x="831850" y="4562475"/>
            <a:ext cx="10515600" cy="1500187"/>
          </a:xfrm>
        </p:spPr>
        <p:txBody>
          <a:bodyPr>
            <a:normAutofit fontScale="92500" lnSpcReduction="20000"/>
          </a:bodyPr>
          <a:lstStyle/>
          <a:p>
            <a:r>
              <a:rPr lang="en-US" dirty="0" smtClean="0"/>
              <a:t>Protein structure visualisation using Jmol</a:t>
            </a:r>
          </a:p>
          <a:p>
            <a:r>
              <a:rPr lang="en-US" dirty="0"/>
              <a:t>F</a:t>
            </a:r>
            <a:r>
              <a:rPr lang="en-US" dirty="0" smtClean="0"/>
              <a:t>unctional regions in the WT PM lipase (4GW3)</a:t>
            </a:r>
          </a:p>
          <a:p>
            <a:r>
              <a:rPr lang="en-US" dirty="0"/>
              <a:t>M</a:t>
            </a:r>
            <a:r>
              <a:rPr lang="en-US" dirty="0" smtClean="0"/>
              <a:t>utation sites and their effects </a:t>
            </a:r>
            <a:r>
              <a:rPr lang="en-US" dirty="0"/>
              <a:t>in </a:t>
            </a:r>
            <a:r>
              <a:rPr lang="en-US" dirty="0" smtClean="0"/>
              <a:t>Dieselzyme4 (4HS9)</a:t>
            </a:r>
          </a:p>
          <a:p>
            <a:r>
              <a:rPr lang="en-US" dirty="0" smtClean="0"/>
              <a:t>Superimposing WT and mutant proteins to see differences in structure</a:t>
            </a:r>
          </a:p>
          <a:p>
            <a:endParaRPr lang="en-US" dirty="0"/>
          </a:p>
        </p:txBody>
      </p:sp>
    </p:spTree>
    <p:extLst>
      <p:ext uri="{BB962C8B-B14F-4D97-AF65-F5344CB8AC3E}">
        <p14:creationId xmlns:p14="http://schemas.microsoft.com/office/powerpoint/2010/main" val="161991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4</a:t>
            </a:r>
            <a:endParaRPr lang="en-US" sz="5400" dirty="0"/>
          </a:p>
        </p:txBody>
      </p:sp>
      <p:sp>
        <p:nvSpPr>
          <p:cNvPr id="5" name="Text Placeholder 4"/>
          <p:cNvSpPr>
            <a:spLocks noGrp="1"/>
          </p:cNvSpPr>
          <p:nvPr>
            <p:ph type="body" idx="1"/>
          </p:nvPr>
        </p:nvSpPr>
        <p:spPr/>
        <p:txBody>
          <a:bodyPr/>
          <a:lstStyle/>
          <a:p>
            <a:r>
              <a:rPr lang="en-US" dirty="0" smtClean="0"/>
              <a:t>Protein sequence-structure gap</a:t>
            </a:r>
          </a:p>
          <a:p>
            <a:r>
              <a:rPr lang="en-US" dirty="0" smtClean="0"/>
              <a:t>Predicting protein structure from sequence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85061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1066"/>
          </a:xfrm>
        </p:spPr>
        <p:txBody>
          <a:bodyPr>
            <a:normAutofit/>
          </a:bodyPr>
          <a:lstStyle/>
          <a:p>
            <a:r>
              <a:rPr lang="en-US" sz="3600" dirty="0" smtClean="0"/>
              <a:t>Sequence Structure gap</a:t>
            </a:r>
            <a:endParaRPr lang="en-US" sz="3600" dirty="0"/>
          </a:p>
        </p:txBody>
      </p:sp>
      <p:sp>
        <p:nvSpPr>
          <p:cNvPr id="3" name="Content Placeholder 2"/>
          <p:cNvSpPr>
            <a:spLocks noGrp="1"/>
          </p:cNvSpPr>
          <p:nvPr>
            <p:ph idx="1"/>
          </p:nvPr>
        </p:nvSpPr>
        <p:spPr>
          <a:xfrm>
            <a:off x="838200" y="1159841"/>
            <a:ext cx="10515600" cy="4351338"/>
          </a:xfrm>
        </p:spPr>
        <p:txBody>
          <a:bodyPr>
            <a:normAutofit/>
          </a:bodyPr>
          <a:lstStyle/>
          <a:p>
            <a:r>
              <a:rPr lang="en-US" dirty="0" smtClean="0"/>
              <a:t>109 </a:t>
            </a:r>
            <a:r>
              <a:rPr lang="en-US" dirty="0" smtClean="0"/>
              <a:t>million protein sequences / </a:t>
            </a:r>
            <a:r>
              <a:rPr lang="en-US" dirty="0" smtClean="0"/>
              <a:t>138,000 </a:t>
            </a:r>
            <a:r>
              <a:rPr lang="en-US" dirty="0" smtClean="0"/>
              <a:t>protein structures</a:t>
            </a:r>
          </a:p>
          <a:p>
            <a:r>
              <a:rPr lang="en-US" dirty="0" smtClean="0"/>
              <a:t>Sequencing is easy: experimentally determine structure: difficult</a:t>
            </a:r>
          </a:p>
          <a:p>
            <a:r>
              <a:rPr lang="en-US" dirty="0"/>
              <a:t>As </a:t>
            </a:r>
            <a:r>
              <a:rPr lang="en-US" dirty="0" smtClean="0"/>
              <a:t>sequencing </a:t>
            </a:r>
            <a:r>
              <a:rPr lang="en-US" dirty="0"/>
              <a:t>gets easier and cheaper </a:t>
            </a:r>
            <a:r>
              <a:rPr lang="en-US" dirty="0" smtClean="0"/>
              <a:t>the gap </a:t>
            </a:r>
            <a:r>
              <a:rPr lang="en-US" dirty="0"/>
              <a:t>will </a:t>
            </a:r>
            <a:r>
              <a:rPr lang="en-US" dirty="0" smtClean="0"/>
              <a:t>grow</a:t>
            </a:r>
          </a:p>
          <a:p>
            <a:r>
              <a:rPr lang="en-US" dirty="0" smtClean="0"/>
              <a:t>Structural genomics consortia: targeting ‘important’ proteins</a:t>
            </a:r>
          </a:p>
          <a:p>
            <a:r>
              <a:rPr lang="en-US" dirty="0" smtClean="0"/>
              <a:t>Important = human = drug targets</a:t>
            </a:r>
          </a:p>
          <a:p>
            <a:r>
              <a:rPr lang="en-US" dirty="0"/>
              <a:t>R</a:t>
            </a:r>
            <a:r>
              <a:rPr lang="en-US" dirty="0" smtClean="0"/>
              <a:t>obotics for crystallization processes: using 96 well plates to test out conditions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900" y="365126"/>
            <a:ext cx="1036320" cy="8229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146" y="4907808"/>
            <a:ext cx="4397760" cy="129628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187" y="4393921"/>
            <a:ext cx="2321942" cy="217105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2548" y="4393921"/>
            <a:ext cx="3140851" cy="196850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r="14018" b="53804"/>
          <a:stretch/>
        </p:blipFill>
        <p:spPr>
          <a:xfrm>
            <a:off x="2309072" y="6442579"/>
            <a:ext cx="8320828" cy="305079"/>
          </a:xfrm>
          <a:prstGeom prst="rect">
            <a:avLst/>
          </a:prstGeom>
        </p:spPr>
      </p:pic>
      <p:sp>
        <p:nvSpPr>
          <p:cNvPr id="4" name="TextBox 3"/>
          <p:cNvSpPr txBox="1"/>
          <p:nvPr/>
        </p:nvSpPr>
        <p:spPr>
          <a:xfrm>
            <a:off x="0" y="6043107"/>
            <a:ext cx="2427139" cy="369332"/>
          </a:xfrm>
          <a:prstGeom prst="rect">
            <a:avLst/>
          </a:prstGeom>
          <a:noFill/>
        </p:spPr>
        <p:txBody>
          <a:bodyPr wrap="none" rtlCol="0">
            <a:spAutoFit/>
          </a:bodyPr>
          <a:lstStyle/>
          <a:p>
            <a:r>
              <a:rPr lang="en-US" dirty="0">
                <a:ea typeface="Andale Mono" charset="0"/>
                <a:cs typeface="Andale Mono" charset="0"/>
              </a:rPr>
              <a:t>http://www.thesgc.org/</a:t>
            </a:r>
          </a:p>
        </p:txBody>
      </p:sp>
    </p:spTree>
    <p:extLst>
      <p:ext uri="{BB962C8B-B14F-4D97-AF65-F5344CB8AC3E}">
        <p14:creationId xmlns:p14="http://schemas.microsoft.com/office/powerpoint/2010/main" val="403372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025"/>
          </a:xfrm>
        </p:spPr>
        <p:txBody>
          <a:bodyPr>
            <a:normAutofit fontScale="90000"/>
          </a:bodyPr>
          <a:lstStyle/>
          <a:p>
            <a:r>
              <a:rPr lang="en-US" sz="3600" dirty="0" smtClean="0"/>
              <a:t>What is protein structure?</a:t>
            </a:r>
            <a:endParaRPr lang="en-US" sz="3600" dirty="0"/>
          </a:p>
        </p:txBody>
      </p:sp>
      <p:sp>
        <p:nvSpPr>
          <p:cNvPr id="3" name="Content Placeholder 2"/>
          <p:cNvSpPr>
            <a:spLocks noGrp="1"/>
          </p:cNvSpPr>
          <p:nvPr>
            <p:ph idx="1"/>
          </p:nvPr>
        </p:nvSpPr>
        <p:spPr>
          <a:xfrm>
            <a:off x="473242" y="1111735"/>
            <a:ext cx="8282787" cy="2634080"/>
          </a:xfrm>
        </p:spPr>
        <p:txBody>
          <a:bodyPr>
            <a:normAutofit/>
          </a:bodyPr>
          <a:lstStyle/>
          <a:p>
            <a:r>
              <a:rPr lang="en-US" dirty="0" smtClean="0"/>
              <a:t>Hierarchical organisation</a:t>
            </a:r>
          </a:p>
          <a:p>
            <a:r>
              <a:rPr lang="en-US" dirty="0" smtClean="0"/>
              <a:t>Primary (sequence), </a:t>
            </a:r>
            <a:r>
              <a:rPr lang="en-US" dirty="0"/>
              <a:t>s</a:t>
            </a:r>
            <a:r>
              <a:rPr lang="en-US" dirty="0" smtClean="0"/>
              <a:t>econdary (strands, helices), tertiary  (fold)</a:t>
            </a:r>
          </a:p>
          <a:p>
            <a:r>
              <a:rPr lang="en-US" dirty="0" smtClean="0"/>
              <a:t>Quaternary: dimers, tetramers, n-mers</a:t>
            </a:r>
            <a:endParaRPr lang="en-US" dirty="0"/>
          </a:p>
          <a:p>
            <a:endParaRPr lang="en-US" dirty="0"/>
          </a:p>
        </p:txBody>
      </p:sp>
      <p:sp>
        <p:nvSpPr>
          <p:cNvPr id="8" name="Text Box 6"/>
          <p:cNvSpPr txBox="1">
            <a:spLocks noChangeArrowheads="1"/>
          </p:cNvSpPr>
          <p:nvPr/>
        </p:nvSpPr>
        <p:spPr bwMode="auto">
          <a:xfrm>
            <a:off x="156334" y="4122781"/>
            <a:ext cx="1975608" cy="3385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600" dirty="0" smtClean="0"/>
              <a:t>MGTNFPFWVSQ</a:t>
            </a:r>
            <a:endParaRPr lang="en-US" sz="1600" dirty="0"/>
          </a:p>
        </p:txBody>
      </p:sp>
      <p:pic>
        <p:nvPicPr>
          <p:cNvPr id="15" name="Picture 5" descr="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139" y="3850450"/>
            <a:ext cx="1936750" cy="139858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7" descr="Picture 49"/>
          <p:cNvPicPr>
            <a:picLocks noChangeAspect="1" noChangeArrowheads="1"/>
          </p:cNvPicPr>
          <p:nvPr/>
        </p:nvPicPr>
        <p:blipFill>
          <a:blip r:embed="rId3">
            <a:extLst>
              <a:ext uri="{28A0092B-C50C-407E-A947-70E740481C1C}">
                <a14:useLocalDpi xmlns:a14="http://schemas.microsoft.com/office/drawing/2010/main" val="0"/>
              </a:ext>
            </a:extLst>
          </a:blip>
          <a:srcRect r="15578"/>
          <a:stretch>
            <a:fillRect/>
          </a:stretch>
        </p:blipFill>
        <p:spPr bwMode="auto">
          <a:xfrm>
            <a:off x="2372139" y="3393249"/>
            <a:ext cx="533400" cy="1949450"/>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8" descr="3dlkB01"/>
          <p:cNvPicPr>
            <a:picLocks noChangeAspect="1" noChangeArrowheads="1"/>
          </p:cNvPicPr>
          <p:nvPr/>
        </p:nvPicPr>
        <p:blipFill>
          <a:blip r:embed="rId4">
            <a:extLst>
              <a:ext uri="{28A0092B-C50C-407E-A947-70E740481C1C}">
                <a14:useLocalDpi xmlns:a14="http://schemas.microsoft.com/office/drawing/2010/main" val="0"/>
              </a:ext>
            </a:extLst>
          </a:blip>
          <a:srcRect l="16997" r="15015"/>
          <a:stretch>
            <a:fillRect/>
          </a:stretch>
        </p:blipFill>
        <p:spPr bwMode="auto">
          <a:xfrm>
            <a:off x="4823791" y="3008239"/>
            <a:ext cx="1524000" cy="224155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Line 9"/>
          <p:cNvSpPr>
            <a:spLocks noChangeShapeType="1"/>
          </p:cNvSpPr>
          <p:nvPr/>
        </p:nvSpPr>
        <p:spPr bwMode="auto">
          <a:xfrm flipV="1">
            <a:off x="4200939" y="4383849"/>
            <a:ext cx="6858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pic>
        <p:nvPicPr>
          <p:cNvPr id="19" name="Picture 10" descr="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2905" y="2932039"/>
            <a:ext cx="2376487" cy="2868612"/>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 Box 11"/>
          <p:cNvSpPr txBox="1">
            <a:spLocks noChangeArrowheads="1"/>
          </p:cNvSpPr>
          <p:nvPr/>
        </p:nvSpPr>
        <p:spPr bwMode="auto">
          <a:xfrm>
            <a:off x="2372140" y="5374449"/>
            <a:ext cx="1654175"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Secondary structure elements</a:t>
            </a:r>
          </a:p>
        </p:txBody>
      </p:sp>
      <p:sp>
        <p:nvSpPr>
          <p:cNvPr id="21" name="Text Box 12"/>
          <p:cNvSpPr txBox="1">
            <a:spLocks noChangeArrowheads="1"/>
          </p:cNvSpPr>
          <p:nvPr/>
        </p:nvSpPr>
        <p:spPr bwMode="auto">
          <a:xfrm>
            <a:off x="4962940" y="5145850"/>
            <a:ext cx="1654175" cy="2746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Domain (3dlkB01)</a:t>
            </a:r>
          </a:p>
        </p:txBody>
      </p:sp>
      <p:sp>
        <p:nvSpPr>
          <p:cNvPr id="22" name="Text Box 13"/>
          <p:cNvSpPr txBox="1">
            <a:spLocks noChangeArrowheads="1"/>
          </p:cNvSpPr>
          <p:nvPr/>
        </p:nvSpPr>
        <p:spPr bwMode="auto">
          <a:xfrm>
            <a:off x="6867940" y="5679250"/>
            <a:ext cx="1654175" cy="2746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Chain (3dlkB)</a:t>
            </a:r>
          </a:p>
        </p:txBody>
      </p:sp>
      <p:pic>
        <p:nvPicPr>
          <p:cNvPr id="23" name="Picture 14" descr="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391" y="3164650"/>
            <a:ext cx="1798638" cy="237648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Line 15"/>
          <p:cNvSpPr>
            <a:spLocks noChangeShapeType="1"/>
          </p:cNvSpPr>
          <p:nvPr/>
        </p:nvSpPr>
        <p:spPr bwMode="auto">
          <a:xfrm flipV="1">
            <a:off x="6410739" y="4383849"/>
            <a:ext cx="6858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5" name="Line 16"/>
          <p:cNvSpPr>
            <a:spLocks noChangeShapeType="1"/>
          </p:cNvSpPr>
          <p:nvPr/>
        </p:nvSpPr>
        <p:spPr bwMode="auto">
          <a:xfrm>
            <a:off x="8620539" y="4383849"/>
            <a:ext cx="6096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6" name="Text Box 17"/>
          <p:cNvSpPr txBox="1">
            <a:spLocks noChangeArrowheads="1"/>
          </p:cNvSpPr>
          <p:nvPr/>
        </p:nvSpPr>
        <p:spPr bwMode="auto">
          <a:xfrm>
            <a:off x="9671203" y="5731704"/>
            <a:ext cx="1964208" cy="5539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sz="1200" dirty="0"/>
              <a:t>Protein (3dlk) -</a:t>
            </a:r>
          </a:p>
          <a:p>
            <a:pPr>
              <a:spcBef>
                <a:spcPct val="50000"/>
              </a:spcBef>
            </a:pPr>
            <a:r>
              <a:rPr lang="en-US" sz="1200" dirty="0"/>
              <a:t>HIV-1 </a:t>
            </a:r>
            <a:r>
              <a:rPr lang="en-US" sz="1200" dirty="0" smtClean="0"/>
              <a:t>reverse transcriptase</a:t>
            </a:r>
            <a:endParaRPr lang="en-US" sz="1200" dirty="0"/>
          </a:p>
        </p:txBody>
      </p:sp>
      <p:sp>
        <p:nvSpPr>
          <p:cNvPr id="27" name="Line 9"/>
          <p:cNvSpPr>
            <a:spLocks noChangeShapeType="1"/>
          </p:cNvSpPr>
          <p:nvPr/>
        </p:nvSpPr>
        <p:spPr bwMode="auto">
          <a:xfrm flipV="1">
            <a:off x="1686339" y="4292058"/>
            <a:ext cx="685800" cy="0"/>
          </a:xfrm>
          <a:prstGeom prst="line">
            <a:avLst/>
          </a:prstGeom>
          <a:noFill/>
          <a:ln w="635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9288" y="439139"/>
            <a:ext cx="3014872" cy="2527909"/>
          </a:xfrm>
          <a:prstGeom prst="rect">
            <a:avLst/>
          </a:prstGeom>
        </p:spPr>
      </p:pic>
    </p:spTree>
    <p:extLst>
      <p:ext uri="{BB962C8B-B14F-4D97-AF65-F5344CB8AC3E}">
        <p14:creationId xmlns:p14="http://schemas.microsoft.com/office/powerpoint/2010/main" val="956297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1702"/>
            <a:ext cx="10515600" cy="966370"/>
          </a:xfrm>
        </p:spPr>
        <p:txBody>
          <a:bodyPr>
            <a:normAutofit/>
          </a:bodyPr>
          <a:lstStyle/>
          <a:p>
            <a:r>
              <a:rPr lang="en-US" sz="3600" dirty="0" smtClean="0"/>
              <a:t>Secondary structure prediction</a:t>
            </a:r>
            <a:endParaRPr lang="en-US" sz="3600" dirty="0"/>
          </a:p>
        </p:txBody>
      </p:sp>
      <p:pic>
        <p:nvPicPr>
          <p:cNvPr id="4" name="Picture 13" descr="Cov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1349" y="3736807"/>
            <a:ext cx="4333072" cy="29789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21" y="1268328"/>
            <a:ext cx="4418200" cy="224388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5514"/>
          <a:stretch/>
        </p:blipFill>
        <p:spPr>
          <a:xfrm>
            <a:off x="5715000" y="2390273"/>
            <a:ext cx="6477000" cy="3168984"/>
          </a:xfrm>
          <a:prstGeom prst="rect">
            <a:avLst/>
          </a:prstGeom>
        </p:spPr>
      </p:pic>
      <p:sp>
        <p:nvSpPr>
          <p:cNvPr id="8" name="TextBox 7"/>
          <p:cNvSpPr txBox="1"/>
          <p:nvPr/>
        </p:nvSpPr>
        <p:spPr>
          <a:xfrm>
            <a:off x="5715000" y="1392048"/>
            <a:ext cx="6275436" cy="369332"/>
          </a:xfrm>
          <a:prstGeom prst="rect">
            <a:avLst/>
          </a:prstGeom>
          <a:noFill/>
        </p:spPr>
        <p:txBody>
          <a:bodyPr wrap="none" rtlCol="0">
            <a:spAutoFit/>
          </a:bodyPr>
          <a:lstStyle/>
          <a:p>
            <a:r>
              <a:rPr lang="en-US" dirty="0" smtClean="0"/>
              <a:t>Neural networks are a common feature of SS prediction methods</a:t>
            </a:r>
            <a:endParaRPr lang="en-US" dirty="0"/>
          </a:p>
        </p:txBody>
      </p:sp>
    </p:spTree>
    <p:extLst>
      <p:ext uri="{BB962C8B-B14F-4D97-AF65-F5344CB8AC3E}">
        <p14:creationId xmlns:p14="http://schemas.microsoft.com/office/powerpoint/2010/main" val="1098871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26776"/>
            <a:ext cx="10515600" cy="1041985"/>
          </a:xfrm>
        </p:spPr>
        <p:txBody>
          <a:bodyPr>
            <a:normAutofit/>
          </a:bodyPr>
          <a:lstStyle/>
          <a:p>
            <a:r>
              <a:rPr lang="en-US" sz="3600" dirty="0" smtClean="0"/>
              <a:t>Predicting tertiary structure from sequence : options</a:t>
            </a:r>
            <a:endParaRPr lang="en-US" sz="3600" dirty="0"/>
          </a:p>
        </p:txBody>
      </p:sp>
      <p:sp>
        <p:nvSpPr>
          <p:cNvPr id="4" name="Rectangle 3"/>
          <p:cNvSpPr/>
          <p:nvPr/>
        </p:nvSpPr>
        <p:spPr>
          <a:xfrm>
            <a:off x="4223791" y="1484451"/>
            <a:ext cx="3528392" cy="707886"/>
          </a:xfrm>
          <a:prstGeom prst="rect">
            <a:avLst/>
          </a:prstGeom>
        </p:spPr>
        <p:txBody>
          <a:bodyPr wrap="square">
            <a:spAutoFit/>
          </a:bodyPr>
          <a:lstStyle/>
          <a:p>
            <a:r>
              <a:rPr lang="en-US" sz="1000" dirty="0" smtClean="0"/>
              <a:t>MLRLVVGALLLVLAFAGGYAVAACKTVTLTVDGTAMRVTTMKSRVIDIVEENGFSVDDRDDLYPAAGVQVHDADTIVLRRSRPLQISLDGHDAKQVWTTASTVDEALAQLAMTDTAPAAASRASRVPLSGMALPVVSAKTVQLNDGGLVRTVHLPAPNVAGLLSAAGVPLLQSDHVVPAATAPIVEGMQIQ</a:t>
            </a:r>
            <a:endParaRPr lang="en-US" sz="1000" dirty="0"/>
          </a:p>
        </p:txBody>
      </p:sp>
      <p:sp>
        <p:nvSpPr>
          <p:cNvPr id="6" name="TextBox 5"/>
          <p:cNvSpPr txBox="1"/>
          <p:nvPr/>
        </p:nvSpPr>
        <p:spPr>
          <a:xfrm>
            <a:off x="2296336" y="4128575"/>
            <a:ext cx="2896947" cy="523220"/>
          </a:xfrm>
          <a:prstGeom prst="rect">
            <a:avLst/>
          </a:prstGeom>
          <a:noFill/>
        </p:spPr>
        <p:txBody>
          <a:bodyPr wrap="none" rtlCol="0">
            <a:spAutoFit/>
          </a:bodyPr>
          <a:lstStyle/>
          <a:p>
            <a:r>
              <a:rPr lang="en-US" sz="2800" i="1" dirty="0"/>
              <a:t>ab initio </a:t>
            </a:r>
            <a:r>
              <a:rPr lang="en-US" sz="2800" dirty="0"/>
              <a:t>modelling</a:t>
            </a:r>
          </a:p>
        </p:txBody>
      </p:sp>
      <p:sp>
        <p:nvSpPr>
          <p:cNvPr id="8" name="TextBox 7"/>
          <p:cNvSpPr txBox="1"/>
          <p:nvPr/>
        </p:nvSpPr>
        <p:spPr>
          <a:xfrm>
            <a:off x="401919" y="2697167"/>
            <a:ext cx="3837857" cy="1015663"/>
          </a:xfrm>
          <a:prstGeom prst="rect">
            <a:avLst/>
          </a:prstGeom>
          <a:noFill/>
        </p:spPr>
        <p:txBody>
          <a:bodyPr wrap="square" rtlCol="0">
            <a:spAutoFit/>
          </a:bodyPr>
          <a:lstStyle/>
          <a:p>
            <a:r>
              <a:rPr lang="en-US" sz="2000" dirty="0" smtClean="0"/>
              <a:t>No </a:t>
            </a:r>
            <a:r>
              <a:rPr lang="en-US" sz="2000" dirty="0" smtClean="0">
                <a:solidFill>
                  <a:srgbClr val="FF0000"/>
                </a:solidFill>
              </a:rPr>
              <a:t>significant</a:t>
            </a:r>
            <a:r>
              <a:rPr lang="en-US" sz="2000" dirty="0" smtClean="0"/>
              <a:t> sequence similarity to protein with known structure: </a:t>
            </a:r>
          </a:p>
          <a:p>
            <a:r>
              <a:rPr lang="en-US" sz="2000" dirty="0" smtClean="0"/>
              <a:t>no homologues</a:t>
            </a:r>
            <a:endParaRPr lang="en-US" sz="2000" dirty="0"/>
          </a:p>
        </p:txBody>
      </p:sp>
      <p:sp>
        <p:nvSpPr>
          <p:cNvPr id="10" name="TextBox 9"/>
          <p:cNvSpPr txBox="1"/>
          <p:nvPr/>
        </p:nvSpPr>
        <p:spPr>
          <a:xfrm>
            <a:off x="8063009" y="2697167"/>
            <a:ext cx="3410955" cy="923330"/>
          </a:xfrm>
          <a:prstGeom prst="rect">
            <a:avLst/>
          </a:prstGeom>
          <a:noFill/>
        </p:spPr>
        <p:txBody>
          <a:bodyPr wrap="square" rtlCol="0">
            <a:spAutoFit/>
          </a:bodyPr>
          <a:lstStyle/>
          <a:p>
            <a:r>
              <a:rPr lang="en-US" dirty="0" smtClean="0">
                <a:solidFill>
                  <a:srgbClr val="FF0000"/>
                </a:solidFill>
              </a:rPr>
              <a:t>Significant</a:t>
            </a:r>
            <a:r>
              <a:rPr lang="en-US" dirty="0" smtClean="0"/>
              <a:t> sequence similarity to </a:t>
            </a:r>
            <a:r>
              <a:rPr lang="en-US" dirty="0"/>
              <a:t>a protein with known </a:t>
            </a:r>
            <a:r>
              <a:rPr lang="en-US" dirty="0" smtClean="0"/>
              <a:t>structure</a:t>
            </a:r>
          </a:p>
          <a:p>
            <a:r>
              <a:rPr lang="en-US" dirty="0" smtClean="0"/>
              <a:t>: homologues</a:t>
            </a:r>
            <a:endParaRPr lang="en-US" dirty="0"/>
          </a:p>
        </p:txBody>
      </p:sp>
      <p:sp>
        <p:nvSpPr>
          <p:cNvPr id="11" name="TextBox 10"/>
          <p:cNvSpPr txBox="1"/>
          <p:nvPr/>
        </p:nvSpPr>
        <p:spPr>
          <a:xfrm>
            <a:off x="6692976" y="3960059"/>
            <a:ext cx="4231801" cy="954107"/>
          </a:xfrm>
          <a:prstGeom prst="rect">
            <a:avLst/>
          </a:prstGeom>
          <a:noFill/>
        </p:spPr>
        <p:txBody>
          <a:bodyPr wrap="none" rtlCol="0">
            <a:spAutoFit/>
          </a:bodyPr>
          <a:lstStyle/>
          <a:p>
            <a:pPr algn="ctr"/>
            <a:r>
              <a:rPr lang="en-US" sz="2800" dirty="0"/>
              <a:t>homology </a:t>
            </a:r>
            <a:r>
              <a:rPr lang="en-US" sz="2800" dirty="0" smtClean="0"/>
              <a:t>modelling</a:t>
            </a:r>
          </a:p>
          <a:p>
            <a:pPr algn="ctr"/>
            <a:r>
              <a:rPr lang="en-US" sz="2800" dirty="0" smtClean="0"/>
              <a:t>      (comparative modelling)</a:t>
            </a:r>
            <a:endParaRPr lang="en-US" sz="2800" dirty="0"/>
          </a:p>
        </p:txBody>
      </p:sp>
      <p:pic>
        <p:nvPicPr>
          <p:cNvPr id="13" name="Picture 14" descr="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960778" y="4321783"/>
            <a:ext cx="2054419" cy="271444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4" name="Straight Arrow Connector 23"/>
          <p:cNvCxnSpPr/>
          <p:nvPr/>
        </p:nvCxnSpPr>
        <p:spPr>
          <a:xfrm>
            <a:off x="7632700" y="2592200"/>
            <a:ext cx="0" cy="127601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33900" y="2592200"/>
            <a:ext cx="0" cy="127601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8579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411" y="356845"/>
            <a:ext cx="10515600" cy="660577"/>
          </a:xfrm>
        </p:spPr>
        <p:txBody>
          <a:bodyPr>
            <a:normAutofit/>
          </a:bodyPr>
          <a:lstStyle/>
          <a:p>
            <a:r>
              <a:rPr lang="en-US" sz="3600" dirty="0" smtClean="0"/>
              <a:t>Ab initio modelling</a:t>
            </a:r>
            <a:endParaRPr lang="en-US" sz="3600" dirty="0"/>
          </a:p>
        </p:txBody>
      </p:sp>
      <p:sp>
        <p:nvSpPr>
          <p:cNvPr id="3" name="Content Placeholder 2"/>
          <p:cNvSpPr>
            <a:spLocks noGrp="1"/>
          </p:cNvSpPr>
          <p:nvPr>
            <p:ph sz="half" idx="1"/>
          </p:nvPr>
        </p:nvSpPr>
        <p:spPr>
          <a:xfrm>
            <a:off x="702434" y="1094994"/>
            <a:ext cx="5518671" cy="5342382"/>
          </a:xfrm>
        </p:spPr>
        <p:txBody>
          <a:bodyPr>
            <a:normAutofit fontScale="92500" lnSpcReduction="10000"/>
          </a:bodyPr>
          <a:lstStyle/>
          <a:p>
            <a:r>
              <a:rPr lang="en-US" sz="3000" dirty="0" smtClean="0"/>
              <a:t>Threading</a:t>
            </a:r>
          </a:p>
          <a:p>
            <a:endParaRPr lang="en-US" sz="2600" dirty="0" smtClean="0"/>
          </a:p>
          <a:p>
            <a:endParaRPr lang="en-US" sz="2600" dirty="0"/>
          </a:p>
          <a:p>
            <a:endParaRPr lang="en-US" sz="2600" dirty="0" smtClean="0"/>
          </a:p>
          <a:p>
            <a:endParaRPr lang="en-US" sz="26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dirty="0" smtClean="0"/>
          </a:p>
          <a:p>
            <a:r>
              <a:rPr lang="en-US" dirty="0" smtClean="0"/>
              <a:t>Jones et al., 1992</a:t>
            </a:r>
            <a:r>
              <a:rPr lang="en-US" dirty="0"/>
              <a:t>.</a:t>
            </a:r>
            <a:r>
              <a:rPr lang="en-US" dirty="0" smtClean="0"/>
              <a:t> Nature</a:t>
            </a:r>
            <a:r>
              <a:rPr lang="en-US" dirty="0"/>
              <a:t>. 358, 86-89.</a:t>
            </a:r>
          </a:p>
          <a:p>
            <a:endParaRPr lang="en-US" sz="2600" dirty="0" smtClean="0"/>
          </a:p>
        </p:txBody>
      </p:sp>
      <p:sp>
        <p:nvSpPr>
          <p:cNvPr id="4" name="Content Placeholder 3"/>
          <p:cNvSpPr>
            <a:spLocks noGrp="1"/>
          </p:cNvSpPr>
          <p:nvPr>
            <p:ph sz="half" idx="2"/>
          </p:nvPr>
        </p:nvSpPr>
        <p:spPr>
          <a:xfrm>
            <a:off x="6388593" y="989751"/>
            <a:ext cx="5181600" cy="5447625"/>
          </a:xfrm>
        </p:spPr>
        <p:txBody>
          <a:bodyPr>
            <a:normAutofit fontScale="92500" lnSpcReduction="10000"/>
          </a:bodyPr>
          <a:lstStyle/>
          <a:p>
            <a:pPr marL="228600" lvl="1">
              <a:spcBef>
                <a:spcPts val="1000"/>
              </a:spcBef>
            </a:pPr>
            <a:r>
              <a:rPr lang="en-US" sz="2800" dirty="0"/>
              <a:t>Fragment </a:t>
            </a:r>
            <a:r>
              <a:rPr lang="en-US" sz="2800" dirty="0" smtClean="0"/>
              <a:t>assembly</a:t>
            </a:r>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r>
              <a:rPr lang="en-US" sz="2800" dirty="0" smtClean="0"/>
              <a:t>Simons et al., JMB 1997: 268:209</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08" y="1608135"/>
            <a:ext cx="5280197" cy="38524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70" y="4719344"/>
            <a:ext cx="1936745" cy="74122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8749" y="1405060"/>
            <a:ext cx="3198168" cy="42585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5200" y="4851341"/>
            <a:ext cx="1882478" cy="812302"/>
          </a:xfrm>
          <a:prstGeom prst="rect">
            <a:avLst/>
          </a:prstGeom>
        </p:spPr>
      </p:pic>
    </p:spTree>
    <p:extLst>
      <p:ext uri="{BB962C8B-B14F-4D97-AF65-F5344CB8AC3E}">
        <p14:creationId xmlns:p14="http://schemas.microsoft.com/office/powerpoint/2010/main" val="15670141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848" y="362273"/>
            <a:ext cx="7772400" cy="681335"/>
          </a:xfrm>
        </p:spPr>
        <p:txBody>
          <a:bodyPr>
            <a:normAutofit/>
          </a:bodyPr>
          <a:lstStyle/>
          <a:p>
            <a:r>
              <a:rPr lang="en-US" sz="3600" dirty="0" smtClean="0"/>
              <a:t>Homology modelling</a:t>
            </a:r>
            <a:endParaRPr lang="en-US" sz="3600" dirty="0"/>
          </a:p>
        </p:txBody>
      </p:sp>
      <p:pic>
        <p:nvPicPr>
          <p:cNvPr id="5" name="Picture 4"/>
          <p:cNvPicPr>
            <a:picLocks noChangeAspect="1"/>
          </p:cNvPicPr>
          <p:nvPr/>
        </p:nvPicPr>
        <p:blipFill>
          <a:blip r:embed="rId2"/>
          <a:stretch>
            <a:fillRect/>
          </a:stretch>
        </p:blipFill>
        <p:spPr>
          <a:xfrm>
            <a:off x="5179967" y="1217173"/>
            <a:ext cx="6624736" cy="4968552"/>
          </a:xfrm>
          <a:prstGeom prst="rect">
            <a:avLst/>
          </a:prstGeom>
        </p:spPr>
      </p:pic>
      <p:sp>
        <p:nvSpPr>
          <p:cNvPr id="6" name="TextBox 5"/>
          <p:cNvSpPr txBox="1"/>
          <p:nvPr/>
        </p:nvSpPr>
        <p:spPr>
          <a:xfrm>
            <a:off x="7036859" y="6342702"/>
            <a:ext cx="4640950" cy="369332"/>
          </a:xfrm>
          <a:prstGeom prst="rect">
            <a:avLst/>
          </a:prstGeom>
          <a:noFill/>
        </p:spPr>
        <p:txBody>
          <a:bodyPr wrap="none" rtlCol="0">
            <a:spAutoFit/>
          </a:bodyPr>
          <a:lstStyle/>
          <a:p>
            <a:r>
              <a:rPr lang="en-US" dirty="0" smtClean="0"/>
              <a:t>http</a:t>
            </a:r>
            <a:r>
              <a:rPr lang="en-US" dirty="0"/>
              <a:t>://swift.cmbi.ru.nl/teach/B4/drgdes_3.html</a:t>
            </a:r>
          </a:p>
        </p:txBody>
      </p:sp>
      <p:sp>
        <p:nvSpPr>
          <p:cNvPr id="7" name="TextBox 6"/>
          <p:cNvSpPr txBox="1"/>
          <p:nvPr/>
        </p:nvSpPr>
        <p:spPr>
          <a:xfrm>
            <a:off x="4986318" y="472107"/>
            <a:ext cx="7012033" cy="461665"/>
          </a:xfrm>
          <a:prstGeom prst="rect">
            <a:avLst/>
          </a:prstGeom>
          <a:noFill/>
        </p:spPr>
        <p:txBody>
          <a:bodyPr wrap="square" rtlCol="0">
            <a:spAutoFit/>
          </a:bodyPr>
          <a:lstStyle/>
          <a:p>
            <a:r>
              <a:rPr lang="en-US" sz="2400" dirty="0"/>
              <a:t>A multi-step </a:t>
            </a:r>
            <a:r>
              <a:rPr lang="en-US" sz="2400" dirty="0" smtClean="0"/>
              <a:t>process, possibly </a:t>
            </a:r>
            <a:r>
              <a:rPr lang="en-US" sz="2400" dirty="0"/>
              <a:t>with several </a:t>
            </a:r>
            <a:r>
              <a:rPr lang="en-US" sz="2400" dirty="0" smtClean="0"/>
              <a:t> iterations</a:t>
            </a:r>
            <a:endParaRPr lang="en-US" sz="2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7430" t="14548" r="26412"/>
          <a:stretch/>
        </p:blipFill>
        <p:spPr>
          <a:xfrm>
            <a:off x="800863" y="1043608"/>
            <a:ext cx="3886200" cy="5401504"/>
          </a:xfrm>
          <a:prstGeom prst="rect">
            <a:avLst/>
          </a:prstGeom>
        </p:spPr>
      </p:pic>
    </p:spTree>
    <p:extLst>
      <p:ext uri="{BB962C8B-B14F-4D97-AF65-F5344CB8AC3E}">
        <p14:creationId xmlns:p14="http://schemas.microsoft.com/office/powerpoint/2010/main" val="141103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63" y="252830"/>
            <a:ext cx="10515600" cy="902201"/>
          </a:xfrm>
        </p:spPr>
        <p:txBody>
          <a:bodyPr>
            <a:normAutofit/>
          </a:bodyPr>
          <a:lstStyle/>
          <a:p>
            <a:r>
              <a:rPr lang="en-US" sz="3600" dirty="0" smtClean="0"/>
              <a:t>Typical errors in comparative modelling </a:t>
            </a:r>
            <a:endParaRPr lang="en-US" sz="3600" dirty="0"/>
          </a:p>
        </p:txBody>
      </p:sp>
      <p:pic>
        <p:nvPicPr>
          <p:cNvPr id="4" name="Picture 3" descr="Screen Shot 2017-03-09 at 00.08.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801" y="896112"/>
            <a:ext cx="8475951" cy="5738581"/>
          </a:xfrm>
          <a:prstGeom prst="rect">
            <a:avLst/>
          </a:prstGeom>
        </p:spPr>
      </p:pic>
      <p:sp>
        <p:nvSpPr>
          <p:cNvPr id="3" name="TextBox 2"/>
          <p:cNvSpPr txBox="1"/>
          <p:nvPr/>
        </p:nvSpPr>
        <p:spPr>
          <a:xfrm>
            <a:off x="11027553" y="6450027"/>
            <a:ext cx="826701" cy="369332"/>
          </a:xfrm>
          <a:prstGeom prst="rect">
            <a:avLst/>
          </a:prstGeom>
          <a:noFill/>
        </p:spPr>
        <p:txBody>
          <a:bodyPr wrap="none" rtlCol="0">
            <a:spAutoFit/>
          </a:bodyPr>
          <a:lstStyle/>
          <a:p>
            <a:r>
              <a:rPr lang="en-US" dirty="0" smtClean="0"/>
              <a:t>M.Topf</a:t>
            </a:r>
            <a:endParaRPr lang="en-US" dirty="0"/>
          </a:p>
        </p:txBody>
      </p:sp>
    </p:spTree>
    <p:extLst>
      <p:ext uri="{BB962C8B-B14F-4D97-AF65-F5344CB8AC3E}">
        <p14:creationId xmlns:p14="http://schemas.microsoft.com/office/powerpoint/2010/main" val="696645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52" y="182880"/>
            <a:ext cx="7772400" cy="757212"/>
          </a:xfrm>
        </p:spPr>
        <p:txBody>
          <a:bodyPr>
            <a:normAutofit/>
          </a:bodyPr>
          <a:lstStyle/>
          <a:p>
            <a:r>
              <a:rPr lang="en-US" sz="3600" dirty="0" smtClean="0"/>
              <a:t>Model evaluation</a:t>
            </a:r>
            <a:endParaRPr lang="en-US" sz="3600" dirty="0"/>
          </a:p>
        </p:txBody>
      </p:sp>
      <p:sp>
        <p:nvSpPr>
          <p:cNvPr id="3" name="Content Placeholder 2"/>
          <p:cNvSpPr>
            <a:spLocks noGrp="1"/>
          </p:cNvSpPr>
          <p:nvPr>
            <p:ph idx="1"/>
          </p:nvPr>
        </p:nvSpPr>
        <p:spPr>
          <a:xfrm>
            <a:off x="203648" y="1160465"/>
            <a:ext cx="6908351" cy="1008112"/>
          </a:xfrm>
        </p:spPr>
        <p:txBody>
          <a:bodyPr>
            <a:normAutofit/>
          </a:bodyPr>
          <a:lstStyle/>
          <a:p>
            <a:r>
              <a:rPr lang="en-US" dirty="0" smtClean="0"/>
              <a:t>All models wrong: question is by how much.</a:t>
            </a:r>
          </a:p>
          <a:p>
            <a:r>
              <a:rPr lang="en-US" dirty="0" smtClean="0"/>
              <a:t>Evaluate:</a:t>
            </a:r>
          </a:p>
        </p:txBody>
      </p:sp>
      <p:pic>
        <p:nvPicPr>
          <p:cNvPr id="4" name="Picture 3" descr="Screen Shot 2017-03-09 at 00.3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54" y="2388950"/>
            <a:ext cx="4796277" cy="41929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0" y="182880"/>
            <a:ext cx="5080000" cy="6675120"/>
          </a:xfrm>
          <a:prstGeom prst="rect">
            <a:avLst/>
          </a:prstGeom>
        </p:spPr>
      </p:pic>
    </p:spTree>
    <p:extLst>
      <p:ext uri="{BB962C8B-B14F-4D97-AF65-F5344CB8AC3E}">
        <p14:creationId xmlns:p14="http://schemas.microsoft.com/office/powerpoint/2010/main" val="2007112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7030A0"/>
                </a:solidFill>
              </a:rPr>
              <a:t>Practical 04-05</a:t>
            </a:r>
            <a:endParaRPr lang="en-US" dirty="0">
              <a:solidFill>
                <a:srgbClr val="7030A0"/>
              </a:solidFill>
            </a:endParaRPr>
          </a:p>
        </p:txBody>
      </p:sp>
      <p:sp>
        <p:nvSpPr>
          <p:cNvPr id="5" name="Text Placeholder 4"/>
          <p:cNvSpPr>
            <a:spLocks noGrp="1"/>
          </p:cNvSpPr>
          <p:nvPr>
            <p:ph type="body" idx="1"/>
          </p:nvPr>
        </p:nvSpPr>
        <p:spPr/>
        <p:txBody>
          <a:bodyPr>
            <a:normAutofit/>
          </a:bodyPr>
          <a:lstStyle/>
          <a:p>
            <a:r>
              <a:rPr lang="en-US" dirty="0" smtClean="0"/>
              <a:t>Predicting secondary structure from sequence</a:t>
            </a:r>
          </a:p>
          <a:p>
            <a:r>
              <a:rPr lang="en-US" dirty="0" smtClean="0"/>
              <a:t>Predicting tertiary structure from sequence using homology modelling</a:t>
            </a:r>
          </a:p>
          <a:p>
            <a:endParaRPr lang="en-US" dirty="0"/>
          </a:p>
        </p:txBody>
      </p:sp>
    </p:spTree>
    <p:extLst>
      <p:ext uri="{BB962C8B-B14F-4D97-AF65-F5344CB8AC3E}">
        <p14:creationId xmlns:p14="http://schemas.microsoft.com/office/powerpoint/2010/main" val="1527320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5</a:t>
            </a:r>
            <a:endParaRPr lang="en-US" sz="5400" dirty="0"/>
          </a:p>
        </p:txBody>
      </p:sp>
      <p:sp>
        <p:nvSpPr>
          <p:cNvPr id="5" name="Text Placeholder 4"/>
          <p:cNvSpPr>
            <a:spLocks noGrp="1"/>
          </p:cNvSpPr>
          <p:nvPr>
            <p:ph type="body" idx="1"/>
          </p:nvPr>
        </p:nvSpPr>
        <p:spPr/>
        <p:txBody>
          <a:bodyPr/>
          <a:lstStyle/>
          <a:p>
            <a:r>
              <a:rPr lang="en-US" dirty="0" smtClean="0"/>
              <a:t>It is not all about structure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863315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271218"/>
            <a:ext cx="10515600" cy="860999"/>
          </a:xfrm>
        </p:spPr>
        <p:txBody>
          <a:bodyPr>
            <a:normAutofit/>
          </a:bodyPr>
          <a:lstStyle/>
          <a:p>
            <a:r>
              <a:rPr lang="en-US" sz="3600" dirty="0" smtClean="0"/>
              <a:t>It is not all about structure: unstructured proteins</a:t>
            </a:r>
            <a:endParaRPr lang="en-US" sz="3600" dirty="0"/>
          </a:p>
        </p:txBody>
      </p:sp>
      <p:sp>
        <p:nvSpPr>
          <p:cNvPr id="3" name="Content Placeholder 2"/>
          <p:cNvSpPr>
            <a:spLocks noGrp="1"/>
          </p:cNvSpPr>
          <p:nvPr>
            <p:ph idx="1"/>
          </p:nvPr>
        </p:nvSpPr>
        <p:spPr>
          <a:xfrm>
            <a:off x="316079" y="1132217"/>
            <a:ext cx="7641947" cy="4351338"/>
          </a:xfrm>
        </p:spPr>
        <p:txBody>
          <a:bodyPr/>
          <a:lstStyle/>
          <a:p>
            <a:r>
              <a:rPr lang="en-US" dirty="0" smtClean="0"/>
              <a:t>Intrinsically unstructured protein common in proteomes (IUPs)</a:t>
            </a:r>
          </a:p>
          <a:p>
            <a:r>
              <a:rPr lang="en-US" dirty="0" smtClean="0"/>
              <a:t>Coupled folding and binding (fly-casting)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384" y="6285967"/>
            <a:ext cx="3965956" cy="4977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810" y="4040206"/>
            <a:ext cx="4369911" cy="2245761"/>
          </a:xfrm>
          <a:prstGeom prst="rect">
            <a:avLst/>
          </a:prstGeom>
        </p:spPr>
      </p:pic>
      <p:pic>
        <p:nvPicPr>
          <p:cNvPr id="6" name="Picture 9"/>
          <p:cNvPicPr>
            <a:picLocks noChangeAspect="1" noChangeArrowheads="1"/>
          </p:cNvPicPr>
          <p:nvPr/>
        </p:nvPicPr>
        <p:blipFill>
          <a:blip r:embed="rId4" cstate="print"/>
          <a:srcRect/>
          <a:stretch>
            <a:fillRect/>
          </a:stretch>
        </p:blipFill>
        <p:spPr bwMode="auto">
          <a:xfrm>
            <a:off x="7720527" y="833932"/>
            <a:ext cx="3955693" cy="2825496"/>
          </a:xfrm>
          <a:prstGeom prst="rect">
            <a:avLst/>
          </a:prstGeom>
          <a:noFill/>
          <a:ln w="9525">
            <a:noFill/>
            <a:miter lim="800000"/>
            <a:headEnd/>
            <a:tailEnd/>
          </a:ln>
          <a:effectLst/>
        </p:spPr>
      </p:pic>
      <p:sp>
        <p:nvSpPr>
          <p:cNvPr id="7" name="Text Box 14"/>
          <p:cNvSpPr txBox="1">
            <a:spLocks noChangeArrowheads="1"/>
          </p:cNvSpPr>
          <p:nvPr/>
        </p:nvSpPr>
        <p:spPr bwMode="auto">
          <a:xfrm>
            <a:off x="7958026" y="3722080"/>
            <a:ext cx="3937000" cy="338554"/>
          </a:xfrm>
          <a:prstGeom prst="rect">
            <a:avLst/>
          </a:prstGeom>
          <a:noFill/>
          <a:ln w="9525">
            <a:noFill/>
            <a:miter lim="800000"/>
            <a:headEnd/>
            <a:tailEnd/>
          </a:ln>
          <a:effectLst/>
        </p:spPr>
        <p:txBody>
          <a:bodyPr wrap="square">
            <a:spAutoFit/>
          </a:bodyPr>
          <a:lstStyle/>
          <a:p>
            <a:pPr>
              <a:spcBef>
                <a:spcPct val="50000"/>
              </a:spcBef>
            </a:pPr>
            <a:r>
              <a:rPr lang="en-US" sz="1600" b="0" dirty="0"/>
              <a:t>Uversky et al, 2000, </a:t>
            </a:r>
            <a:r>
              <a:rPr lang="en-US" sz="1600" b="0" i="1" dirty="0"/>
              <a:t>Proteins</a:t>
            </a:r>
            <a:r>
              <a:rPr lang="en-US" sz="1600" b="0" dirty="0"/>
              <a:t> </a:t>
            </a:r>
            <a:r>
              <a:rPr lang="en-US" sz="1600" b="0" dirty="0" smtClean="0"/>
              <a:t>41:415-4</a:t>
            </a:r>
            <a:endParaRPr lang="en-US" sz="1600" b="0" dirty="0"/>
          </a:p>
        </p:txBody>
      </p:sp>
      <p:pic>
        <p:nvPicPr>
          <p:cNvPr id="8" name="Picture 5"/>
          <p:cNvPicPr>
            <a:picLocks noChangeAspect="1" noChangeArrowheads="1"/>
          </p:cNvPicPr>
          <p:nvPr/>
        </p:nvPicPr>
        <p:blipFill rotWithShape="1">
          <a:blip r:embed="rId5" cstate="print"/>
          <a:srcRect l="6319" t="12287" r="7275" b="5242"/>
          <a:stretch/>
        </p:blipFill>
        <p:spPr bwMode="auto">
          <a:xfrm>
            <a:off x="1396848" y="2675145"/>
            <a:ext cx="3907536" cy="3347084"/>
          </a:xfrm>
          <a:prstGeom prst="rect">
            <a:avLst/>
          </a:prstGeom>
          <a:noFill/>
          <a:ln w="9525">
            <a:noFill/>
            <a:miter lim="800000"/>
            <a:headEnd/>
            <a:tailEnd/>
          </a:ln>
          <a:effectLst/>
        </p:spPr>
      </p:pic>
    </p:spTree>
    <p:extLst>
      <p:ext uri="{BB962C8B-B14F-4D97-AF65-F5344CB8AC3E}">
        <p14:creationId xmlns:p14="http://schemas.microsoft.com/office/powerpoint/2010/main" val="1976471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271218"/>
            <a:ext cx="10515600" cy="860999"/>
          </a:xfrm>
        </p:spPr>
        <p:txBody>
          <a:bodyPr>
            <a:normAutofit/>
          </a:bodyPr>
          <a:lstStyle/>
          <a:p>
            <a:r>
              <a:rPr lang="en-US" sz="3600" dirty="0" smtClean="0"/>
              <a:t>It is not all about structure: unstructured proteins</a:t>
            </a:r>
            <a:endParaRPr lang="en-US" sz="3600" dirty="0"/>
          </a:p>
        </p:txBody>
      </p:sp>
      <p:sp>
        <p:nvSpPr>
          <p:cNvPr id="3" name="Content Placeholder 2"/>
          <p:cNvSpPr>
            <a:spLocks noGrp="1"/>
          </p:cNvSpPr>
          <p:nvPr>
            <p:ph idx="1"/>
          </p:nvPr>
        </p:nvSpPr>
        <p:spPr>
          <a:xfrm>
            <a:off x="124968" y="1176007"/>
            <a:ext cx="7641947" cy="4351338"/>
          </a:xfrm>
        </p:spPr>
        <p:txBody>
          <a:bodyPr/>
          <a:lstStyle/>
          <a:p>
            <a:r>
              <a:rPr lang="en-US" dirty="0" smtClean="0"/>
              <a:t>Function directly linked to structural disorder</a:t>
            </a:r>
          </a:p>
          <a:p>
            <a:r>
              <a:rPr lang="en-US" dirty="0" smtClean="0"/>
              <a:t>Binding to multiple partners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84" y="2308690"/>
            <a:ext cx="7752080" cy="391095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1860" y="1176007"/>
            <a:ext cx="3175000" cy="3581400"/>
          </a:xfrm>
          <a:prstGeom prst="rect">
            <a:avLst/>
          </a:prstGeom>
        </p:spPr>
      </p:pic>
    </p:spTree>
    <p:extLst>
      <p:ext uri="{BB962C8B-B14F-4D97-AF65-F5344CB8AC3E}">
        <p14:creationId xmlns:p14="http://schemas.microsoft.com/office/powerpoint/2010/main" val="1760773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69353" y="202193"/>
            <a:ext cx="6631319" cy="1325563"/>
          </a:xfrm>
        </p:spPr>
        <p:txBody>
          <a:bodyPr>
            <a:normAutofit/>
          </a:bodyPr>
          <a:lstStyle/>
          <a:p>
            <a:r>
              <a:rPr lang="en-US" sz="3600" dirty="0" smtClean="0"/>
              <a:t>Amino acid structures: sidechains</a:t>
            </a:r>
            <a:endParaRPr lang="en-US" sz="3600" dirty="0"/>
          </a:p>
        </p:txBody>
      </p:sp>
      <p:pic>
        <p:nvPicPr>
          <p:cNvPr id="198664" name="Picture 8" descr="463px-Amino_ac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672" y="202193"/>
            <a:ext cx="5059680" cy="655877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664" y="2029968"/>
            <a:ext cx="3576943" cy="2633930"/>
          </a:xfrm>
          <a:prstGeom prst="rect">
            <a:avLst/>
          </a:prstGeom>
        </p:spPr>
      </p:pic>
    </p:spTree>
    <p:extLst>
      <p:ext uri="{BB962C8B-B14F-4D97-AF65-F5344CB8AC3E}">
        <p14:creationId xmlns:p14="http://schemas.microsoft.com/office/powerpoint/2010/main" val="5109296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Section 6</a:t>
            </a:r>
            <a:endParaRPr lang="en-US" sz="4800" dirty="0"/>
          </a:p>
        </p:txBody>
      </p:sp>
      <p:sp>
        <p:nvSpPr>
          <p:cNvPr id="5" name="Text Placeholder 4"/>
          <p:cNvSpPr>
            <a:spLocks noGrp="1"/>
          </p:cNvSpPr>
          <p:nvPr>
            <p:ph type="body" idx="1"/>
          </p:nvPr>
        </p:nvSpPr>
        <p:spPr/>
        <p:txBody>
          <a:bodyPr/>
          <a:lstStyle/>
          <a:p>
            <a:r>
              <a:rPr lang="en-US" dirty="0" smtClean="0"/>
              <a:t>Summary and conclusions</a:t>
            </a:r>
            <a:br>
              <a:rPr lang="en-US" dirty="0" smtClean="0"/>
            </a:br>
            <a:r>
              <a:rPr lang="en-US" dirty="0" smtClean="0"/>
              <a:t>Acknowledgments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88706"/>
            <a:ext cx="2129603" cy="1665329"/>
          </a:xfrm>
          <a:prstGeom prst="rect">
            <a:avLst/>
          </a:prstGeom>
        </p:spPr>
      </p:pic>
    </p:spTree>
    <p:extLst>
      <p:ext uri="{BB962C8B-B14F-4D97-AF65-F5344CB8AC3E}">
        <p14:creationId xmlns:p14="http://schemas.microsoft.com/office/powerpoint/2010/main" val="147278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Summary</a:t>
            </a:r>
            <a:endParaRPr lang="en-US" sz="3600" dirty="0"/>
          </a:p>
        </p:txBody>
      </p:sp>
      <p:sp>
        <p:nvSpPr>
          <p:cNvPr id="5" name="Content Placeholder 4"/>
          <p:cNvSpPr>
            <a:spLocks noGrp="1"/>
          </p:cNvSpPr>
          <p:nvPr>
            <p:ph sz="half" idx="1"/>
          </p:nvPr>
        </p:nvSpPr>
        <p:spPr>
          <a:xfrm>
            <a:off x="582168" y="1690688"/>
            <a:ext cx="6184392" cy="4783264"/>
          </a:xfrm>
        </p:spPr>
        <p:txBody>
          <a:bodyPr/>
          <a:lstStyle/>
          <a:p>
            <a:r>
              <a:rPr lang="en-US" dirty="0" smtClean="0"/>
              <a:t>Structures solved by crystallography, NMR and cryo-EM</a:t>
            </a:r>
          </a:p>
          <a:p>
            <a:r>
              <a:rPr lang="en-US" dirty="0" smtClean="0"/>
              <a:t>Data stored in RCSB</a:t>
            </a:r>
          </a:p>
          <a:p>
            <a:r>
              <a:rPr lang="en-US" dirty="0" smtClean="0"/>
              <a:t>Secondary, tertiary and quaternary structure</a:t>
            </a:r>
          </a:p>
          <a:p>
            <a:r>
              <a:rPr lang="en-US" dirty="0" smtClean="0"/>
              <a:t>Sequence/structure/function relationships are complex</a:t>
            </a:r>
          </a:p>
          <a:p>
            <a:r>
              <a:rPr lang="en-US" dirty="0" smtClean="0"/>
              <a:t>To fully understand function you need to know the structure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592" y="1690688"/>
            <a:ext cx="4860530" cy="3800888"/>
          </a:xfrm>
          <a:prstGeom prst="rect">
            <a:avLst/>
          </a:prstGeom>
        </p:spPr>
      </p:pic>
    </p:spTree>
    <p:extLst>
      <p:ext uri="{BB962C8B-B14F-4D97-AF65-F5344CB8AC3E}">
        <p14:creationId xmlns:p14="http://schemas.microsoft.com/office/powerpoint/2010/main" val="926683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Acknowledgements</a:t>
            </a:r>
            <a:endParaRPr lang="en-US" dirty="0"/>
          </a:p>
        </p:txBody>
      </p:sp>
      <p:sp>
        <p:nvSpPr>
          <p:cNvPr id="5" name="Content Placeholder 4"/>
          <p:cNvSpPr>
            <a:spLocks noGrp="1"/>
          </p:cNvSpPr>
          <p:nvPr>
            <p:ph idx="1"/>
          </p:nvPr>
        </p:nvSpPr>
        <p:spPr>
          <a:xfrm>
            <a:off x="457454" y="1690688"/>
            <a:ext cx="8394446" cy="4611751"/>
          </a:xfrm>
        </p:spPr>
        <p:txBody>
          <a:bodyPr>
            <a:noAutofit/>
          </a:bodyPr>
          <a:lstStyle/>
          <a:p>
            <a:r>
              <a:rPr lang="en-US" dirty="0" smtClean="0"/>
              <a:t>Many slides provided by</a:t>
            </a:r>
          </a:p>
          <a:p>
            <a:pPr lvl="1"/>
            <a:r>
              <a:rPr lang="en-US" sz="2800" dirty="0" smtClean="0"/>
              <a:t>Dr Irilenia Nobeli (Birkbeck College, London)</a:t>
            </a:r>
          </a:p>
          <a:p>
            <a:r>
              <a:rPr lang="en-US" dirty="0" smtClean="0"/>
              <a:t>Additional slides</a:t>
            </a:r>
          </a:p>
          <a:p>
            <a:pPr lvl="1"/>
            <a:r>
              <a:rPr lang="en-US" sz="2800" dirty="0" smtClean="0"/>
              <a:t>Professor Christine Orengo (UCL, London)</a:t>
            </a:r>
          </a:p>
          <a:p>
            <a:pPr lvl="1"/>
            <a:r>
              <a:rPr lang="en-US" sz="2800" dirty="0" smtClean="0"/>
              <a:t>Professor Maya Topf (Birkbeck College, London)</a:t>
            </a:r>
          </a:p>
          <a:p>
            <a:r>
              <a:rPr lang="en-US" dirty="0" smtClean="0"/>
              <a:t>Anyone who ever posted protein images or slides on the internet!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1900" y="1825625"/>
            <a:ext cx="2501900" cy="723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46" y="3788600"/>
            <a:ext cx="1689100" cy="685800"/>
          </a:xfrm>
          <a:prstGeom prst="rect">
            <a:avLst/>
          </a:prstGeom>
        </p:spPr>
      </p:pic>
    </p:spTree>
    <p:extLst>
      <p:ext uri="{BB962C8B-B14F-4D97-AF65-F5344CB8AC3E}">
        <p14:creationId xmlns:p14="http://schemas.microsoft.com/office/powerpoint/2010/main" val="168505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16225" y="378378"/>
            <a:ext cx="10515600" cy="681797"/>
          </a:xfrm>
        </p:spPr>
        <p:txBody>
          <a:bodyPr>
            <a:normAutofit/>
          </a:bodyPr>
          <a:lstStyle/>
          <a:p>
            <a:r>
              <a:rPr lang="en-US" sz="3600" dirty="0"/>
              <a:t>Protein Domains</a:t>
            </a:r>
          </a:p>
        </p:txBody>
      </p:sp>
      <p:sp>
        <p:nvSpPr>
          <p:cNvPr id="191491" name="Rectangle 3"/>
          <p:cNvSpPr>
            <a:spLocks noGrp="1" noChangeArrowheads="1"/>
          </p:cNvSpPr>
          <p:nvPr>
            <p:ph type="body" idx="1"/>
          </p:nvPr>
        </p:nvSpPr>
        <p:spPr>
          <a:xfrm>
            <a:off x="467139" y="1111271"/>
            <a:ext cx="6957789" cy="5426766"/>
          </a:xfrm>
        </p:spPr>
        <p:txBody>
          <a:bodyPr>
            <a:normAutofit fontScale="92500"/>
          </a:bodyPr>
          <a:lstStyle/>
          <a:p>
            <a:pPr>
              <a:lnSpc>
                <a:spcPct val="120000"/>
              </a:lnSpc>
              <a:spcAft>
                <a:spcPts val="1000"/>
              </a:spcAft>
              <a:buFont typeface="Arial" charset="0"/>
              <a:buChar char="•"/>
            </a:pPr>
            <a:r>
              <a:rPr lang="en-US" sz="3000" dirty="0" smtClean="0"/>
              <a:t>Domains are </a:t>
            </a:r>
            <a:r>
              <a:rPr lang="ja-JP" altLang="en-US" sz="3000" dirty="0" smtClean="0"/>
              <a:t>“</a:t>
            </a:r>
            <a:r>
              <a:rPr lang="en-US" sz="3000" dirty="0" smtClean="0"/>
              <a:t>units of evolution</a:t>
            </a:r>
            <a:r>
              <a:rPr lang="ja-JP" altLang="en-US" sz="3000" dirty="0" smtClean="0"/>
              <a:t>”</a:t>
            </a:r>
            <a:endParaRPr lang="en-US" sz="3000" dirty="0" smtClean="0"/>
          </a:p>
          <a:p>
            <a:pPr lvl="1">
              <a:lnSpc>
                <a:spcPct val="120000"/>
              </a:lnSpc>
              <a:spcAft>
                <a:spcPts val="1000"/>
              </a:spcAft>
              <a:buFont typeface="Arial" charset="0"/>
              <a:buChar char="•"/>
            </a:pPr>
            <a:r>
              <a:rPr lang="en-US" sz="3000" dirty="0" smtClean="0"/>
              <a:t>evolve and exist independently</a:t>
            </a:r>
          </a:p>
          <a:p>
            <a:pPr lvl="1">
              <a:lnSpc>
                <a:spcPct val="120000"/>
              </a:lnSpc>
              <a:spcAft>
                <a:spcPts val="1000"/>
              </a:spcAft>
              <a:buFont typeface="Arial" charset="0"/>
              <a:buChar char="•"/>
            </a:pPr>
            <a:r>
              <a:rPr lang="en-US" sz="3000" dirty="0" smtClean="0"/>
              <a:t>often can fold independently</a:t>
            </a:r>
          </a:p>
          <a:p>
            <a:pPr>
              <a:lnSpc>
                <a:spcPct val="120000"/>
              </a:lnSpc>
              <a:spcBef>
                <a:spcPct val="20000"/>
              </a:spcBef>
              <a:spcAft>
                <a:spcPts val="1000"/>
              </a:spcAft>
              <a:buFont typeface="Arial" charset="0"/>
              <a:buChar char="•"/>
            </a:pPr>
            <a:r>
              <a:rPr lang="en-US" sz="3000" dirty="0" smtClean="0"/>
              <a:t> ~ 40% PDB proteins multidomain ~60-80% of genes in known genomes code for multidomain proteins</a:t>
            </a:r>
          </a:p>
          <a:p>
            <a:pPr>
              <a:lnSpc>
                <a:spcPct val="120000"/>
              </a:lnSpc>
              <a:spcBef>
                <a:spcPct val="20000"/>
              </a:spcBef>
              <a:spcAft>
                <a:spcPts val="1000"/>
              </a:spcAft>
              <a:buFont typeface="Arial" charset="0"/>
              <a:buChar char="•"/>
            </a:pPr>
            <a:r>
              <a:rPr lang="en-US" sz="3000" dirty="0" smtClean="0"/>
              <a:t>Domains ‘re-used’ in many different proteins</a:t>
            </a:r>
          </a:p>
          <a:p>
            <a:pPr>
              <a:lnSpc>
                <a:spcPct val="120000"/>
              </a:lnSpc>
              <a:spcBef>
                <a:spcPct val="20000"/>
              </a:spcBef>
              <a:spcAft>
                <a:spcPts val="1000"/>
              </a:spcAft>
              <a:buFont typeface="Arial" charset="0"/>
              <a:buChar char="•"/>
            </a:pPr>
            <a:r>
              <a:rPr lang="en-US" sz="3000" dirty="0" smtClean="0"/>
              <a:t>Combined in different ways</a:t>
            </a:r>
          </a:p>
          <a:p>
            <a:pPr>
              <a:buFontTx/>
              <a:buNone/>
            </a:pPr>
            <a:endParaRPr lang="en-US" sz="2000" dirty="0"/>
          </a:p>
        </p:txBody>
      </p:sp>
      <p:sp>
        <p:nvSpPr>
          <p:cNvPr id="191496" name="Text Box 8"/>
          <p:cNvSpPr txBox="1">
            <a:spLocks noChangeArrowheads="1"/>
          </p:cNvSpPr>
          <p:nvPr/>
        </p:nvSpPr>
        <p:spPr bwMode="auto">
          <a:xfrm>
            <a:off x="7813665" y="3201295"/>
            <a:ext cx="4073536" cy="5232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sz="1400" dirty="0"/>
              <a:t>Human γD-crystallin </a:t>
            </a:r>
            <a:r>
              <a:rPr lang="en-US" sz="1400" dirty="0" smtClean="0"/>
              <a:t>(1HK0):  2 independently </a:t>
            </a:r>
            <a:r>
              <a:rPr lang="en-US" sz="1400" dirty="0"/>
              <a:t>foldable domains connected by a single linker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357" y="4393986"/>
            <a:ext cx="3048102" cy="230301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46073"/>
          <a:stretch/>
        </p:blipFill>
        <p:spPr>
          <a:xfrm>
            <a:off x="7813665" y="590764"/>
            <a:ext cx="3441485" cy="2398145"/>
          </a:xfrm>
          <a:prstGeom prst="rect">
            <a:avLst/>
          </a:prstGeom>
        </p:spPr>
      </p:pic>
    </p:spTree>
    <p:extLst>
      <p:ext uri="{BB962C8B-B14F-4D97-AF65-F5344CB8AC3E}">
        <p14:creationId xmlns:p14="http://schemas.microsoft.com/office/powerpoint/2010/main" val="1720799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268357" y="285612"/>
            <a:ext cx="10515600" cy="880579"/>
          </a:xfrm>
        </p:spPr>
        <p:txBody>
          <a:bodyPr>
            <a:normAutofit/>
          </a:bodyPr>
          <a:lstStyle/>
          <a:p>
            <a:r>
              <a:rPr lang="en-US" sz="3600" dirty="0"/>
              <a:t>Domains </a:t>
            </a:r>
            <a:r>
              <a:rPr lang="en-US" sz="3600" dirty="0" smtClean="0"/>
              <a:t>can be discontinuous</a:t>
            </a:r>
            <a:endParaRPr lang="en-US" sz="3600" dirty="0"/>
          </a:p>
        </p:txBody>
      </p:sp>
      <p:pic>
        <p:nvPicPr>
          <p:cNvPr id="193540" name="Picture 4" descr="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737" y="2037223"/>
            <a:ext cx="3676391" cy="4184227"/>
          </a:xfrm>
          <a:prstGeom prst="rect">
            <a:avLst/>
          </a:prstGeom>
          <a:noFill/>
          <a:extLst>
            <a:ext uri="{909E8E84-426E-40dd-AFC4-6F175D3DCCD1}">
              <a14:hiddenFill xmlns="" xmlns:a14="http://schemas.microsoft.com/office/drawing/2010/main">
                <a:solidFill>
                  <a:srgbClr val="FFFFFF"/>
                </a:solidFill>
              </a14:hiddenFill>
            </a:ext>
          </a:extLst>
        </p:spPr>
      </p:pic>
      <p:sp>
        <p:nvSpPr>
          <p:cNvPr id="193541" name="Text Box 5"/>
          <p:cNvSpPr txBox="1">
            <a:spLocks noChangeArrowheads="1"/>
          </p:cNvSpPr>
          <p:nvPr/>
        </p:nvSpPr>
        <p:spPr bwMode="auto">
          <a:xfrm>
            <a:off x="546652" y="1255487"/>
            <a:ext cx="6437244" cy="33239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marL="285750" indent="-285750">
              <a:spcBef>
                <a:spcPct val="50000"/>
              </a:spcBef>
              <a:buFont typeface="Arial" charset="0"/>
              <a:buChar char="•"/>
            </a:pPr>
            <a:r>
              <a:rPr lang="en-US" sz="2800" dirty="0" smtClean="0"/>
              <a:t>Protein folding brings together parts of the sequence that are not contiguous</a:t>
            </a:r>
          </a:p>
          <a:p>
            <a:pPr marL="285750" indent="-285750">
              <a:spcBef>
                <a:spcPct val="50000"/>
              </a:spcBef>
              <a:buFont typeface="Arial" charset="0"/>
              <a:buChar char="•"/>
            </a:pPr>
            <a:r>
              <a:rPr lang="en-US" sz="2800" dirty="0" smtClean="0"/>
              <a:t>E.g. Dihydrofolate reductase (1rx1) sequence domains vs structural domains</a:t>
            </a:r>
          </a:p>
          <a:p>
            <a:pPr marL="285750" indent="-285750">
              <a:spcBef>
                <a:spcPct val="50000"/>
              </a:spcBef>
              <a:buFont typeface="Arial" charset="0"/>
              <a:buChar char="•"/>
            </a:pPr>
            <a:r>
              <a:rPr lang="en-US" sz="2800" dirty="0"/>
              <a:t>E.g. HIV1 reverse transcriptase (3dlk) </a:t>
            </a:r>
          </a:p>
          <a:p>
            <a:pPr marL="285750" indent="-285750">
              <a:spcBef>
                <a:spcPct val="50000"/>
              </a:spcBef>
              <a:buFont typeface="Arial" charset="0"/>
              <a:buChar char="•"/>
            </a:pPr>
            <a:endParaRPr lang="en-US" sz="2800" dirty="0"/>
          </a:p>
        </p:txBody>
      </p:sp>
      <p:sp>
        <p:nvSpPr>
          <p:cNvPr id="193542" name="Text Box 6"/>
          <p:cNvSpPr txBox="1">
            <a:spLocks noChangeArrowheads="1"/>
          </p:cNvSpPr>
          <p:nvPr/>
        </p:nvSpPr>
        <p:spPr bwMode="auto">
          <a:xfrm>
            <a:off x="9452510" y="6347849"/>
            <a:ext cx="1743298"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1400" dirty="0"/>
              <a:t>Images from PDBsum</a:t>
            </a:r>
          </a:p>
        </p:txBody>
      </p:sp>
      <p:pic>
        <p:nvPicPr>
          <p:cNvPr id="193543" name="Picture 7" descr="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262" y="578744"/>
            <a:ext cx="2955339" cy="1300766"/>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54848"/>
          <a:stretch/>
        </p:blipFill>
        <p:spPr>
          <a:xfrm>
            <a:off x="725947" y="4022439"/>
            <a:ext cx="2670048" cy="2222186"/>
          </a:xfrm>
          <a:prstGeom prst="rect">
            <a:avLst/>
          </a:prstGeom>
        </p:spPr>
      </p:pic>
      <p:sp>
        <p:nvSpPr>
          <p:cNvPr id="8" name="Text Box 4"/>
          <p:cNvSpPr txBox="1">
            <a:spLocks noChangeArrowheads="1"/>
          </p:cNvSpPr>
          <p:nvPr/>
        </p:nvSpPr>
        <p:spPr bwMode="auto">
          <a:xfrm>
            <a:off x="268357" y="6547718"/>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a:latin typeface="Arial" charset="0"/>
              </a:rPr>
              <a:t>Takashi Inanami et al. PNAS 2014;111:15969-15974</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2466" y="3927292"/>
            <a:ext cx="2840725" cy="2468880"/>
          </a:xfrm>
          <a:prstGeom prst="rect">
            <a:avLst/>
          </a:prstGeom>
        </p:spPr>
      </p:pic>
      <p:sp>
        <p:nvSpPr>
          <p:cNvPr id="4" name="Rectangle 3"/>
          <p:cNvSpPr/>
          <p:nvPr/>
        </p:nvSpPr>
        <p:spPr>
          <a:xfrm>
            <a:off x="546652" y="3903535"/>
            <a:ext cx="726336" cy="549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353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527304" y="365125"/>
            <a:ext cx="10515600" cy="768731"/>
          </a:xfrm>
        </p:spPr>
        <p:txBody>
          <a:bodyPr>
            <a:normAutofit/>
          </a:bodyPr>
          <a:lstStyle/>
          <a:p>
            <a:r>
              <a:rPr lang="en-US" sz="3600" dirty="0" smtClean="0"/>
              <a:t>Protein folding: native state</a:t>
            </a:r>
            <a:endParaRPr lang="en-US" sz="3600" dirty="0"/>
          </a:p>
        </p:txBody>
      </p:sp>
      <p:sp>
        <p:nvSpPr>
          <p:cNvPr id="182275" name="Rectangle 3"/>
          <p:cNvSpPr>
            <a:spLocks noGrp="1" noChangeArrowheads="1"/>
          </p:cNvSpPr>
          <p:nvPr>
            <p:ph type="body" idx="1"/>
          </p:nvPr>
        </p:nvSpPr>
        <p:spPr>
          <a:xfrm>
            <a:off x="202268" y="1270064"/>
            <a:ext cx="5919216" cy="5185600"/>
          </a:xfrm>
        </p:spPr>
        <p:txBody>
          <a:bodyPr>
            <a:normAutofit/>
          </a:bodyPr>
          <a:lstStyle/>
          <a:p>
            <a:pPr>
              <a:lnSpc>
                <a:spcPct val="100000"/>
              </a:lnSpc>
              <a:spcAft>
                <a:spcPts val="1000"/>
              </a:spcAft>
            </a:pPr>
            <a:r>
              <a:rPr lang="en-US" dirty="0" smtClean="0"/>
              <a:t>Protein usually fold into a ‘native conformation’: minimum free </a:t>
            </a:r>
            <a:r>
              <a:rPr lang="en-US" dirty="0"/>
              <a:t>energy state</a:t>
            </a:r>
          </a:p>
          <a:p>
            <a:pPr>
              <a:lnSpc>
                <a:spcPct val="100000"/>
              </a:lnSpc>
              <a:spcAft>
                <a:spcPts val="1000"/>
              </a:spcAft>
            </a:pPr>
            <a:r>
              <a:rPr lang="en-US" dirty="0" smtClean="0"/>
              <a:t>energy determined by interactions: </a:t>
            </a:r>
            <a:r>
              <a:rPr lang="en-US" sz="2800" dirty="0" smtClean="0"/>
              <a:t>mainchain, sidechain, solvent</a:t>
            </a:r>
          </a:p>
          <a:p>
            <a:pPr>
              <a:lnSpc>
                <a:spcPct val="100000"/>
              </a:lnSpc>
              <a:spcAft>
                <a:spcPts val="1000"/>
              </a:spcAft>
            </a:pPr>
            <a:r>
              <a:rPr lang="en-US" dirty="0" smtClean="0"/>
              <a:t>Proteins evolved </a:t>
            </a:r>
            <a:r>
              <a:rPr lang="en-US" dirty="0"/>
              <a:t>so that a single way of folding is thermodynamically  much more stable than alternative ways</a:t>
            </a:r>
          </a:p>
          <a:p>
            <a:pPr>
              <a:lnSpc>
                <a:spcPct val="100000"/>
              </a:lnSpc>
              <a:spcAft>
                <a:spcPts val="1000"/>
              </a:spcAft>
            </a:pP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841" t="9916" r="2563" b="12505"/>
          <a:stretch/>
        </p:blipFill>
        <p:spPr>
          <a:xfrm>
            <a:off x="6121484" y="1828800"/>
            <a:ext cx="6070516" cy="2852928"/>
          </a:xfrm>
          <a:prstGeom prst="rect">
            <a:avLst/>
          </a:prstGeom>
        </p:spPr>
      </p:pic>
    </p:spTree>
    <p:extLst>
      <p:ext uri="{BB962C8B-B14F-4D97-AF65-F5344CB8AC3E}">
        <p14:creationId xmlns:p14="http://schemas.microsoft.com/office/powerpoint/2010/main" val="632194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502298" y="69702"/>
            <a:ext cx="10515600" cy="1325563"/>
          </a:xfrm>
        </p:spPr>
        <p:txBody>
          <a:bodyPr>
            <a:normAutofit/>
          </a:bodyPr>
          <a:lstStyle/>
          <a:p>
            <a:r>
              <a:rPr lang="en-US" sz="3600" dirty="0"/>
              <a:t>How to achieve a stable native state?</a:t>
            </a:r>
          </a:p>
        </p:txBody>
      </p:sp>
      <p:sp>
        <p:nvSpPr>
          <p:cNvPr id="184323" name="Rectangle 3"/>
          <p:cNvSpPr>
            <a:spLocks noGrp="1" noChangeArrowheads="1"/>
          </p:cNvSpPr>
          <p:nvPr>
            <p:ph type="body" idx="1"/>
          </p:nvPr>
        </p:nvSpPr>
        <p:spPr>
          <a:xfrm>
            <a:off x="502298" y="1196742"/>
            <a:ext cx="7983334" cy="5222346"/>
          </a:xfrm>
        </p:spPr>
        <p:txBody>
          <a:bodyPr>
            <a:normAutofit/>
          </a:bodyPr>
          <a:lstStyle/>
          <a:p>
            <a:pPr>
              <a:lnSpc>
                <a:spcPct val="100000"/>
              </a:lnSpc>
            </a:pPr>
            <a:r>
              <a:rPr lang="en-US" dirty="0" smtClean="0"/>
              <a:t>Native conformation needs </a:t>
            </a:r>
            <a:r>
              <a:rPr lang="en-US" dirty="0"/>
              <a:t>to satisfy many requirements</a:t>
            </a:r>
            <a:r>
              <a:rPr lang="en-US" dirty="0" smtClean="0"/>
              <a:t>:</a:t>
            </a:r>
            <a:endParaRPr lang="en-US" dirty="0"/>
          </a:p>
          <a:p>
            <a:pPr>
              <a:lnSpc>
                <a:spcPct val="100000"/>
              </a:lnSpc>
            </a:pPr>
            <a:r>
              <a:rPr lang="en-US" dirty="0"/>
              <a:t>Hydrophobic </a:t>
            </a:r>
            <a:r>
              <a:rPr lang="en-US" dirty="0" smtClean="0"/>
              <a:t>residues: packed </a:t>
            </a:r>
            <a:r>
              <a:rPr lang="en-US" dirty="0"/>
              <a:t>inside the core </a:t>
            </a:r>
            <a:r>
              <a:rPr lang="en-US" dirty="0" smtClean="0"/>
              <a:t>away </a:t>
            </a:r>
            <a:r>
              <a:rPr lang="en-US" dirty="0"/>
              <a:t>from water (hydrophobic effect)</a:t>
            </a:r>
          </a:p>
          <a:p>
            <a:pPr>
              <a:lnSpc>
                <a:spcPct val="100000"/>
              </a:lnSpc>
            </a:pPr>
            <a:r>
              <a:rPr lang="en-US" dirty="0" smtClean="0"/>
              <a:t>Interior: densely </a:t>
            </a:r>
            <a:r>
              <a:rPr lang="en-US" dirty="0"/>
              <a:t>packed to maximise interactions</a:t>
            </a:r>
          </a:p>
          <a:p>
            <a:pPr>
              <a:lnSpc>
                <a:spcPct val="100000"/>
              </a:lnSpc>
            </a:pPr>
            <a:r>
              <a:rPr lang="en-US" dirty="0"/>
              <a:t>Polar groups on the </a:t>
            </a:r>
            <a:r>
              <a:rPr lang="en-US" dirty="0" smtClean="0"/>
              <a:t>inside: hydrogen bond </a:t>
            </a:r>
            <a:r>
              <a:rPr lang="en-US" dirty="0"/>
              <a:t>to other groups (formation of helices and sheets)</a:t>
            </a:r>
          </a:p>
          <a:p>
            <a:pPr>
              <a:lnSpc>
                <a:spcPct val="100000"/>
              </a:lnSpc>
            </a:pPr>
            <a:r>
              <a:rPr lang="en-US" dirty="0"/>
              <a:t>All residues must have stereochemically allowed conformations</a:t>
            </a:r>
          </a:p>
          <a:p>
            <a:pPr>
              <a:lnSpc>
                <a:spcPct val="100000"/>
              </a:lnSpc>
            </a:pPr>
            <a:endParaRPr lang="en-US" sz="2200" dirty="0"/>
          </a:p>
          <a:p>
            <a:pPr>
              <a:lnSpc>
                <a:spcPct val="100000"/>
              </a:lnSpc>
            </a:pPr>
            <a:endParaRPr lang="en-US" sz="2200" dirty="0"/>
          </a:p>
          <a:p>
            <a:pPr>
              <a:lnSpc>
                <a:spcPct val="90000"/>
              </a:lnSpc>
            </a:pPr>
            <a:endParaRPr lang="en-US" sz="2200" dirty="0"/>
          </a:p>
          <a:p>
            <a:pPr>
              <a:lnSpc>
                <a:spcPct val="90000"/>
              </a:lnSpc>
            </a:pPr>
            <a:endParaRPr lang="en-US" sz="2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34782" y="2279902"/>
            <a:ext cx="6273690" cy="2882506"/>
          </a:xfrm>
          <a:prstGeom prst="rect">
            <a:avLst/>
          </a:prstGeom>
        </p:spPr>
      </p:pic>
    </p:spTree>
    <p:extLst>
      <p:ext uri="{BB962C8B-B14F-4D97-AF65-F5344CB8AC3E}">
        <p14:creationId xmlns:p14="http://schemas.microsoft.com/office/powerpoint/2010/main" val="1939730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1958</Words>
  <Application>Microsoft Macintosh PowerPoint</Application>
  <PresentationFormat>Widescreen</PresentationFormat>
  <Paragraphs>274</Paragraphs>
  <Slides>52</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Andale Mono</vt:lpstr>
      <vt:lpstr>Calibri</vt:lpstr>
      <vt:lpstr>Calibri Light</vt:lpstr>
      <vt:lpstr>msgothic</vt:lpstr>
      <vt:lpstr>Yu Gothic</vt:lpstr>
      <vt:lpstr>Arial</vt:lpstr>
      <vt:lpstr>Office Theme</vt:lpstr>
      <vt:lpstr>Protein Structure</vt:lpstr>
      <vt:lpstr>Outline</vt:lpstr>
      <vt:lpstr>Section 1</vt:lpstr>
      <vt:lpstr>What is protein structure?</vt:lpstr>
      <vt:lpstr>Amino acid structures: sidechains</vt:lpstr>
      <vt:lpstr>Protein Domains</vt:lpstr>
      <vt:lpstr>Domains can be discontinuous</vt:lpstr>
      <vt:lpstr>Protein folding: native state</vt:lpstr>
      <vt:lpstr>How to achieve a stable native state?</vt:lpstr>
      <vt:lpstr>Protein folding: Folding funnels</vt:lpstr>
      <vt:lpstr>How do we know about protein structures?</vt:lpstr>
      <vt:lpstr>X-ray crystallography</vt:lpstr>
      <vt:lpstr>Quality of a structure - Resolution</vt:lpstr>
      <vt:lpstr>Solution NMR</vt:lpstr>
      <vt:lpstr>NMR: Strengths and limitations</vt:lpstr>
      <vt:lpstr>Cryo-Electron Microscopy</vt:lpstr>
      <vt:lpstr>Cryo-EM Success: Ribosome</vt:lpstr>
      <vt:lpstr>Protein structures are models</vt:lpstr>
      <vt:lpstr>Where are protein structure stored?</vt:lpstr>
      <vt:lpstr>Practical 04-01</vt:lpstr>
      <vt:lpstr>Section 2</vt:lpstr>
      <vt:lpstr>RCSB Protein Structure File Format</vt:lpstr>
      <vt:lpstr>PDBx/mmCIF format</vt:lpstr>
      <vt:lpstr>PM Lipase structures in the RCSB</vt:lpstr>
      <vt:lpstr>Protein structure visualisation</vt:lpstr>
      <vt:lpstr>Protein structure visualisation</vt:lpstr>
      <vt:lpstr>Structures become art</vt:lpstr>
      <vt:lpstr>Practical 04-02</vt:lpstr>
      <vt:lpstr>Section 3</vt:lpstr>
      <vt:lpstr>Sequence/Structure/Function relationships</vt:lpstr>
      <vt:lpstr>Sequence/Structure/Function relationships</vt:lpstr>
      <vt:lpstr>Sequence/structure/function relationships: domain context</vt:lpstr>
      <vt:lpstr>Sequence/structure/function: functional diversity</vt:lpstr>
      <vt:lpstr>Protein structure classification</vt:lpstr>
      <vt:lpstr>Limited number of folds?</vt:lpstr>
      <vt:lpstr>What can a protein structure be used for?</vt:lpstr>
      <vt:lpstr>Practical 04-03 Practical 04-04</vt:lpstr>
      <vt:lpstr>Section 4</vt:lpstr>
      <vt:lpstr>Sequence Structure gap</vt:lpstr>
      <vt:lpstr>Secondary structure prediction</vt:lpstr>
      <vt:lpstr>Predicting tertiary structure from sequence : options</vt:lpstr>
      <vt:lpstr>Ab initio modelling</vt:lpstr>
      <vt:lpstr>Homology modelling</vt:lpstr>
      <vt:lpstr>Typical errors in comparative modelling </vt:lpstr>
      <vt:lpstr>Model evaluation</vt:lpstr>
      <vt:lpstr>Practical 04-05</vt:lpstr>
      <vt:lpstr>Section 5</vt:lpstr>
      <vt:lpstr>It is not all about structure: unstructured proteins</vt:lpstr>
      <vt:lpstr>It is not all about structure: unstructured proteins</vt:lpstr>
      <vt:lpstr>Section 6</vt:lpstr>
      <vt:lpstr>Summary</vt:lpstr>
      <vt:lpstr>Acknowledgements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Structure</dc:title>
  <dc:creator>Microsoft Office User</dc:creator>
  <cp:lastModifiedBy>Microsoft Office User</cp:lastModifiedBy>
  <cp:revision>165</cp:revision>
  <cp:lastPrinted>2017-03-13T10:44:14Z</cp:lastPrinted>
  <dcterms:created xsi:type="dcterms:W3CDTF">2017-02-03T12:30:53Z</dcterms:created>
  <dcterms:modified xsi:type="dcterms:W3CDTF">2018-03-05T15:42:22Z</dcterms:modified>
</cp:coreProperties>
</file>